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342" r:id="rId1"/>
  </p:sldMasterIdLst>
  <p:handoutMasterIdLst>
    <p:handoutMasterId r:id="rId26"/>
  </p:handoutMasterIdLst>
  <p:sldIdLst>
    <p:sldId id="256" r:id="rId2"/>
    <p:sldId id="257" r:id="rId3"/>
    <p:sldId id="258" r:id="rId4"/>
    <p:sldId id="259" r:id="rId5"/>
    <p:sldId id="260" r:id="rId6"/>
    <p:sldId id="261" r:id="rId7"/>
    <p:sldId id="279" r:id="rId8"/>
    <p:sldId id="266" r:id="rId9"/>
    <p:sldId id="269" r:id="rId10"/>
    <p:sldId id="270" r:id="rId11"/>
    <p:sldId id="273" r:id="rId12"/>
    <p:sldId id="276" r:id="rId13"/>
    <p:sldId id="277" r:id="rId14"/>
    <p:sldId id="271" r:id="rId15"/>
    <p:sldId id="272" r:id="rId16"/>
    <p:sldId id="278" r:id="rId17"/>
    <p:sldId id="262" r:id="rId18"/>
    <p:sldId id="267" r:id="rId19"/>
    <p:sldId id="268" r:id="rId20"/>
    <p:sldId id="275" r:id="rId21"/>
    <p:sldId id="263" r:id="rId22"/>
    <p:sldId id="274" r:id="rId23"/>
    <p:sldId id="264" r:id="rId24"/>
    <p:sldId id="265" r:id="rId25"/>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4" frameSlides="1"/>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3" d="100"/>
          <a:sy n="123" d="100"/>
        </p:scale>
        <p:origin x="-1288"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handoutMaster" Target="handoutMasters/handoutMaster1.xml"/><Relationship Id="rId27" Type="http://schemas.openxmlformats.org/officeDocument/2006/relationships/printerSettings" Target="printerSettings/printerSettings1.bin"/><Relationship Id="rId28" Type="http://schemas.openxmlformats.org/officeDocument/2006/relationships/presProps" Target="presProps.xml"/><Relationship Id="rId29" Type="http://schemas.openxmlformats.org/officeDocument/2006/relationships/viewProps" Target="viewProps.xml"/><Relationship Id="rId30" Type="http://schemas.openxmlformats.org/officeDocument/2006/relationships/theme" Target="theme/theme1.xml"/><Relationship Id="rId3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oleObject" Target="Macintosh%20HD:Users:Guest:Downloads:Math%20Team.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Macintosh%20HD:Users:Guest:Downloads:Math%20Team.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Macintosh%20HD:Users:Guest:Downloads:Math%20Team.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Macintosh%20HD:Users:Guest:Downloads:Math%20Team.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Macintosh%20HD:Users:Guest:Downloads:Math%20Team.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Macintosh%20HD:Users:Guest:Downloads:Math%20Team.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Macintosh%20HD:Users:Guest:Downloads:Math%20Team.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dirty="0"/>
              <a:t>Focus Question 2</a:t>
            </a:r>
          </a:p>
          <a:p>
            <a:pPr>
              <a:defRPr/>
            </a:pPr>
            <a:r>
              <a:rPr lang="en-US" dirty="0"/>
              <a:t>Pre-Survey</a:t>
            </a:r>
          </a:p>
        </c:rich>
      </c:tx>
      <c:layout/>
      <c:overlay val="0"/>
    </c:title>
    <c:autoTitleDeleted val="0"/>
    <c:plotArea>
      <c:layout/>
      <c:barChart>
        <c:barDir val="bar"/>
        <c:grouping val="clustered"/>
        <c:varyColors val="0"/>
        <c:ser>
          <c:idx val="0"/>
          <c:order val="0"/>
          <c:tx>
            <c:v>Parent Response</c:v>
          </c:tx>
          <c:spPr>
            <a:solidFill>
              <a:srgbClr val="444247"/>
            </a:solidFill>
          </c:spPr>
          <c:invertIfNegative val="0"/>
          <c:dPt>
            <c:idx val="0"/>
            <c:invertIfNegative val="0"/>
            <c:bubble3D val="0"/>
            <c:spPr>
              <a:solidFill>
                <a:srgbClr val="32A710"/>
              </a:solidFill>
            </c:spPr>
          </c:dPt>
          <c:dPt>
            <c:idx val="1"/>
            <c:invertIfNegative val="0"/>
            <c:bubble3D val="0"/>
            <c:spPr>
              <a:solidFill>
                <a:srgbClr val="C40015"/>
              </a:solidFill>
            </c:spPr>
          </c:dPt>
          <c:dPt>
            <c:idx val="2"/>
            <c:invertIfNegative val="0"/>
            <c:bubble3D val="0"/>
            <c:spPr>
              <a:solidFill>
                <a:srgbClr val="264EA6"/>
              </a:solidFill>
            </c:spPr>
          </c:dPt>
          <c:cat>
            <c:strRef>
              <c:f>'[Math%2525252520Team.xlsx]Sheet1'!$A$5:$A$7</c:f>
              <c:strCache>
                <c:ptCount val="3"/>
                <c:pt idx="0">
                  <c:v>Neutral</c:v>
                </c:pt>
                <c:pt idx="1">
                  <c:v>Disagree</c:v>
                </c:pt>
                <c:pt idx="2">
                  <c:v>Agree</c:v>
                </c:pt>
              </c:strCache>
            </c:strRef>
          </c:cat>
          <c:val>
            <c:numRef>
              <c:f>'[Math%2525252520Team.xlsx]Sheet1'!$B$5:$B$7</c:f>
              <c:numCache>
                <c:formatCode>General</c:formatCode>
                <c:ptCount val="3"/>
                <c:pt idx="0">
                  <c:v>7.0</c:v>
                </c:pt>
                <c:pt idx="1">
                  <c:v>8.0</c:v>
                </c:pt>
                <c:pt idx="2">
                  <c:v>33.0</c:v>
                </c:pt>
              </c:numCache>
            </c:numRef>
          </c:val>
        </c:ser>
        <c:dLbls>
          <c:showLegendKey val="0"/>
          <c:showVal val="0"/>
          <c:showCatName val="0"/>
          <c:showSerName val="0"/>
          <c:showPercent val="0"/>
          <c:showBubbleSize val="0"/>
        </c:dLbls>
        <c:gapWidth val="150"/>
        <c:axId val="2102803784"/>
        <c:axId val="2102806728"/>
      </c:barChart>
      <c:catAx>
        <c:axId val="2102803784"/>
        <c:scaling>
          <c:orientation val="minMax"/>
        </c:scaling>
        <c:delete val="0"/>
        <c:axPos val="l"/>
        <c:majorTickMark val="out"/>
        <c:minorTickMark val="none"/>
        <c:tickLblPos val="nextTo"/>
        <c:crossAx val="2102806728"/>
        <c:crosses val="autoZero"/>
        <c:auto val="1"/>
        <c:lblAlgn val="ctr"/>
        <c:lblOffset val="100"/>
        <c:noMultiLvlLbl val="0"/>
      </c:catAx>
      <c:valAx>
        <c:axId val="2102806728"/>
        <c:scaling>
          <c:orientation val="minMax"/>
          <c:max val="90.0"/>
        </c:scaling>
        <c:delete val="0"/>
        <c:axPos val="b"/>
        <c:majorGridlines/>
        <c:title>
          <c:tx>
            <c:rich>
              <a:bodyPr/>
              <a:lstStyle/>
              <a:p>
                <a:pPr>
                  <a:defRPr/>
                </a:pPr>
                <a:r>
                  <a:rPr lang="en-US"/>
                  <a:t>Number</a:t>
                </a:r>
                <a:r>
                  <a:rPr lang="en-US" baseline="0"/>
                  <a:t> of Responses</a:t>
                </a:r>
                <a:endParaRPr lang="en-US"/>
              </a:p>
            </c:rich>
          </c:tx>
          <c:layout/>
          <c:overlay val="0"/>
        </c:title>
        <c:numFmt formatCode="General" sourceLinked="1"/>
        <c:majorTickMark val="out"/>
        <c:minorTickMark val="none"/>
        <c:tickLblPos val="nextTo"/>
        <c:crossAx val="2102803784"/>
        <c:crosses val="autoZero"/>
        <c:crossBetween val="between"/>
      </c:valAx>
    </c:plotArea>
    <c:legend>
      <c:legendPos val="b"/>
      <c:layout/>
      <c:overlay val="0"/>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a:t>Focus Question</a:t>
            </a:r>
            <a:r>
              <a:rPr lang="en-US" baseline="0"/>
              <a:t> 1 </a:t>
            </a:r>
          </a:p>
          <a:p>
            <a:pPr>
              <a:defRPr/>
            </a:pPr>
            <a:r>
              <a:rPr lang="en-US" baseline="0"/>
              <a:t>Pre-Survey </a:t>
            </a:r>
            <a:endParaRPr lang="en-US"/>
          </a:p>
        </c:rich>
      </c:tx>
      <c:layout/>
      <c:overlay val="0"/>
    </c:title>
    <c:autoTitleDeleted val="0"/>
    <c:plotArea>
      <c:layout/>
      <c:barChart>
        <c:barDir val="bar"/>
        <c:grouping val="clustered"/>
        <c:varyColors val="0"/>
        <c:ser>
          <c:idx val="0"/>
          <c:order val="0"/>
          <c:tx>
            <c:v>Parent Response</c:v>
          </c:tx>
          <c:spPr>
            <a:solidFill>
              <a:srgbClr val="EC1C3C"/>
            </a:solidFill>
          </c:spPr>
          <c:invertIfNegative val="0"/>
          <c:dPt>
            <c:idx val="0"/>
            <c:invertIfNegative val="0"/>
            <c:bubble3D val="0"/>
            <c:spPr>
              <a:solidFill>
                <a:srgbClr val="32A710"/>
              </a:solidFill>
            </c:spPr>
          </c:dPt>
          <c:dPt>
            <c:idx val="1"/>
            <c:invertIfNegative val="0"/>
            <c:bubble3D val="0"/>
            <c:spPr>
              <a:solidFill>
                <a:srgbClr val="C40015"/>
              </a:solidFill>
            </c:spPr>
          </c:dPt>
          <c:dPt>
            <c:idx val="2"/>
            <c:invertIfNegative val="0"/>
            <c:bubble3D val="0"/>
            <c:spPr>
              <a:solidFill>
                <a:srgbClr val="264EA6"/>
              </a:solidFill>
            </c:spPr>
          </c:dPt>
          <c:cat>
            <c:strRef>
              <c:f>'[Math%2525252520Team.xlsx]Sheet1'!$A$1:$A$3</c:f>
              <c:strCache>
                <c:ptCount val="3"/>
                <c:pt idx="0">
                  <c:v>Neutral</c:v>
                </c:pt>
                <c:pt idx="1">
                  <c:v>Disagree</c:v>
                </c:pt>
                <c:pt idx="2">
                  <c:v>Agree</c:v>
                </c:pt>
              </c:strCache>
            </c:strRef>
          </c:cat>
          <c:val>
            <c:numRef>
              <c:f>'[Math%2525252520Team.xlsx]Sheet1'!$B$1:$B$3</c:f>
              <c:numCache>
                <c:formatCode>General</c:formatCode>
                <c:ptCount val="3"/>
                <c:pt idx="0">
                  <c:v>13.0</c:v>
                </c:pt>
                <c:pt idx="1">
                  <c:v>19.0</c:v>
                </c:pt>
                <c:pt idx="2">
                  <c:v>24.0</c:v>
                </c:pt>
              </c:numCache>
            </c:numRef>
          </c:val>
        </c:ser>
        <c:dLbls>
          <c:showLegendKey val="0"/>
          <c:showVal val="0"/>
          <c:showCatName val="0"/>
          <c:showSerName val="0"/>
          <c:showPercent val="0"/>
          <c:showBubbleSize val="0"/>
        </c:dLbls>
        <c:gapWidth val="150"/>
        <c:axId val="2102868520"/>
        <c:axId val="2102871496"/>
      </c:barChart>
      <c:catAx>
        <c:axId val="2102868520"/>
        <c:scaling>
          <c:orientation val="minMax"/>
        </c:scaling>
        <c:delete val="0"/>
        <c:axPos val="l"/>
        <c:majorTickMark val="out"/>
        <c:minorTickMark val="none"/>
        <c:tickLblPos val="nextTo"/>
        <c:crossAx val="2102871496"/>
        <c:crosses val="autoZero"/>
        <c:auto val="1"/>
        <c:lblAlgn val="ctr"/>
        <c:lblOffset val="100"/>
        <c:noMultiLvlLbl val="0"/>
      </c:catAx>
      <c:valAx>
        <c:axId val="2102871496"/>
        <c:scaling>
          <c:orientation val="minMax"/>
          <c:max val="90.0"/>
        </c:scaling>
        <c:delete val="0"/>
        <c:axPos val="b"/>
        <c:majorGridlines/>
        <c:title>
          <c:tx>
            <c:rich>
              <a:bodyPr/>
              <a:lstStyle/>
              <a:p>
                <a:pPr>
                  <a:defRPr/>
                </a:pPr>
                <a:r>
                  <a:rPr lang="en-US"/>
                  <a:t>Number of Responses</a:t>
                </a:r>
              </a:p>
            </c:rich>
          </c:tx>
          <c:layout/>
          <c:overlay val="0"/>
        </c:title>
        <c:numFmt formatCode="General" sourceLinked="1"/>
        <c:majorTickMark val="out"/>
        <c:minorTickMark val="none"/>
        <c:tickLblPos val="nextTo"/>
        <c:crossAx val="2102868520"/>
        <c:crosses val="autoZero"/>
        <c:crossBetween val="between"/>
      </c:valAx>
    </c:plotArea>
    <c:legend>
      <c:legendPos val="b"/>
      <c:layout/>
      <c:overlay val="0"/>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a:t>Focus Question 3</a:t>
            </a:r>
          </a:p>
          <a:p>
            <a:pPr>
              <a:defRPr/>
            </a:pPr>
            <a:r>
              <a:rPr lang="en-US"/>
              <a:t>Pre-Survey</a:t>
            </a:r>
          </a:p>
        </c:rich>
      </c:tx>
      <c:layout/>
      <c:overlay val="0"/>
    </c:title>
    <c:autoTitleDeleted val="0"/>
    <c:plotArea>
      <c:layout/>
      <c:barChart>
        <c:barDir val="bar"/>
        <c:grouping val="clustered"/>
        <c:varyColors val="0"/>
        <c:ser>
          <c:idx val="0"/>
          <c:order val="0"/>
          <c:tx>
            <c:v>Parent Response</c:v>
          </c:tx>
          <c:spPr>
            <a:solidFill>
              <a:srgbClr val="73BDFD"/>
            </a:solidFill>
          </c:spPr>
          <c:invertIfNegative val="0"/>
          <c:dPt>
            <c:idx val="0"/>
            <c:invertIfNegative val="0"/>
            <c:bubble3D val="0"/>
            <c:spPr>
              <a:solidFill>
                <a:srgbClr val="32A710"/>
              </a:solidFill>
            </c:spPr>
          </c:dPt>
          <c:dPt>
            <c:idx val="1"/>
            <c:invertIfNegative val="0"/>
            <c:bubble3D val="0"/>
            <c:spPr>
              <a:solidFill>
                <a:srgbClr val="C40015"/>
              </a:solidFill>
            </c:spPr>
          </c:dPt>
          <c:dPt>
            <c:idx val="2"/>
            <c:invertIfNegative val="0"/>
            <c:bubble3D val="0"/>
            <c:spPr>
              <a:solidFill>
                <a:srgbClr val="264EA6"/>
              </a:solidFill>
            </c:spPr>
          </c:dPt>
          <c:cat>
            <c:strRef>
              <c:f>'[Math%2525252520Team.xlsx]Sheet1'!$A$9:$A$11</c:f>
              <c:strCache>
                <c:ptCount val="3"/>
                <c:pt idx="0">
                  <c:v>Neutral</c:v>
                </c:pt>
                <c:pt idx="1">
                  <c:v>Disagree</c:v>
                </c:pt>
                <c:pt idx="2">
                  <c:v>Agree</c:v>
                </c:pt>
              </c:strCache>
            </c:strRef>
          </c:cat>
          <c:val>
            <c:numRef>
              <c:f>'[Math%2525252520Team.xlsx]Sheet1'!$B$9:$B$11</c:f>
              <c:numCache>
                <c:formatCode>General</c:formatCode>
                <c:ptCount val="3"/>
                <c:pt idx="0">
                  <c:v>21.0</c:v>
                </c:pt>
                <c:pt idx="1">
                  <c:v>22.0</c:v>
                </c:pt>
                <c:pt idx="2">
                  <c:v>53.0</c:v>
                </c:pt>
              </c:numCache>
            </c:numRef>
          </c:val>
        </c:ser>
        <c:dLbls>
          <c:showLegendKey val="0"/>
          <c:showVal val="0"/>
          <c:showCatName val="0"/>
          <c:showSerName val="0"/>
          <c:showPercent val="0"/>
          <c:showBubbleSize val="0"/>
        </c:dLbls>
        <c:gapWidth val="150"/>
        <c:axId val="2102901768"/>
        <c:axId val="2102904712"/>
      </c:barChart>
      <c:catAx>
        <c:axId val="2102901768"/>
        <c:scaling>
          <c:orientation val="minMax"/>
        </c:scaling>
        <c:delete val="0"/>
        <c:axPos val="l"/>
        <c:majorTickMark val="out"/>
        <c:minorTickMark val="none"/>
        <c:tickLblPos val="nextTo"/>
        <c:crossAx val="2102904712"/>
        <c:crosses val="autoZero"/>
        <c:auto val="1"/>
        <c:lblAlgn val="ctr"/>
        <c:lblOffset val="100"/>
        <c:noMultiLvlLbl val="0"/>
      </c:catAx>
      <c:valAx>
        <c:axId val="2102904712"/>
        <c:scaling>
          <c:orientation val="minMax"/>
          <c:max val="90.0"/>
        </c:scaling>
        <c:delete val="0"/>
        <c:axPos val="b"/>
        <c:majorGridlines/>
        <c:title>
          <c:tx>
            <c:rich>
              <a:bodyPr/>
              <a:lstStyle/>
              <a:p>
                <a:pPr>
                  <a:defRPr/>
                </a:pPr>
                <a:r>
                  <a:rPr lang="en-US"/>
                  <a:t>Number</a:t>
                </a:r>
                <a:r>
                  <a:rPr lang="en-US" baseline="0"/>
                  <a:t> of Responses</a:t>
                </a:r>
                <a:endParaRPr lang="en-US"/>
              </a:p>
            </c:rich>
          </c:tx>
          <c:layout/>
          <c:overlay val="0"/>
        </c:title>
        <c:numFmt formatCode="General" sourceLinked="1"/>
        <c:majorTickMark val="out"/>
        <c:minorTickMark val="none"/>
        <c:tickLblPos val="nextTo"/>
        <c:crossAx val="2102901768"/>
        <c:crosses val="autoZero"/>
        <c:crossBetween val="between"/>
      </c:valAx>
    </c:plotArea>
    <c:legend>
      <c:legendPos val="b"/>
      <c:layout/>
      <c:overlay val="0"/>
    </c:legend>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a:t>Focus Question 1</a:t>
            </a:r>
          </a:p>
          <a:p>
            <a:pPr>
              <a:defRPr/>
            </a:pPr>
            <a:r>
              <a:rPr lang="en-US"/>
              <a:t>Post</a:t>
            </a:r>
            <a:r>
              <a:rPr lang="en-US" baseline="0"/>
              <a:t>-Survey</a:t>
            </a:r>
            <a:endParaRPr lang="en-US"/>
          </a:p>
        </c:rich>
      </c:tx>
      <c:layout/>
      <c:overlay val="0"/>
    </c:title>
    <c:autoTitleDeleted val="0"/>
    <c:plotArea>
      <c:layout/>
      <c:barChart>
        <c:barDir val="bar"/>
        <c:grouping val="clustered"/>
        <c:varyColors val="0"/>
        <c:ser>
          <c:idx val="0"/>
          <c:order val="0"/>
          <c:tx>
            <c:v>Parent Response</c:v>
          </c:tx>
          <c:spPr>
            <a:solidFill>
              <a:srgbClr val="EC1C3C"/>
            </a:solidFill>
          </c:spPr>
          <c:invertIfNegative val="0"/>
          <c:dPt>
            <c:idx val="0"/>
            <c:invertIfNegative val="0"/>
            <c:bubble3D val="0"/>
            <c:spPr>
              <a:solidFill>
                <a:srgbClr val="32A710"/>
              </a:solidFill>
            </c:spPr>
          </c:dPt>
          <c:dPt>
            <c:idx val="1"/>
            <c:invertIfNegative val="0"/>
            <c:bubble3D val="0"/>
            <c:spPr>
              <a:solidFill>
                <a:srgbClr val="C40015"/>
              </a:solidFill>
            </c:spPr>
          </c:dPt>
          <c:dPt>
            <c:idx val="2"/>
            <c:invertIfNegative val="0"/>
            <c:bubble3D val="0"/>
            <c:spPr>
              <a:solidFill>
                <a:srgbClr val="264EA6"/>
              </a:solidFill>
            </c:spPr>
          </c:dPt>
          <c:cat>
            <c:strRef>
              <c:f>'[Math%2525252520Team.xlsx]Sheet1'!$E$1:$E$3</c:f>
              <c:strCache>
                <c:ptCount val="3"/>
                <c:pt idx="0">
                  <c:v>Neutral</c:v>
                </c:pt>
                <c:pt idx="1">
                  <c:v>Disagree</c:v>
                </c:pt>
                <c:pt idx="2">
                  <c:v>Agree</c:v>
                </c:pt>
              </c:strCache>
            </c:strRef>
          </c:cat>
          <c:val>
            <c:numRef>
              <c:f>'[Math%2525252520Team.xlsx]Sheet1'!$F$1:$F$3</c:f>
              <c:numCache>
                <c:formatCode>General</c:formatCode>
                <c:ptCount val="3"/>
                <c:pt idx="0">
                  <c:v>10.0</c:v>
                </c:pt>
                <c:pt idx="1">
                  <c:v>3.0</c:v>
                </c:pt>
                <c:pt idx="2">
                  <c:v>43.0</c:v>
                </c:pt>
              </c:numCache>
            </c:numRef>
          </c:val>
        </c:ser>
        <c:dLbls>
          <c:showLegendKey val="0"/>
          <c:showVal val="0"/>
          <c:showCatName val="0"/>
          <c:showSerName val="0"/>
          <c:showPercent val="0"/>
          <c:showBubbleSize val="0"/>
        </c:dLbls>
        <c:gapWidth val="150"/>
        <c:axId val="2103852536"/>
        <c:axId val="2103855512"/>
      </c:barChart>
      <c:catAx>
        <c:axId val="2103852536"/>
        <c:scaling>
          <c:orientation val="minMax"/>
        </c:scaling>
        <c:delete val="0"/>
        <c:axPos val="l"/>
        <c:majorTickMark val="out"/>
        <c:minorTickMark val="none"/>
        <c:tickLblPos val="nextTo"/>
        <c:crossAx val="2103855512"/>
        <c:crosses val="autoZero"/>
        <c:auto val="1"/>
        <c:lblAlgn val="ctr"/>
        <c:lblOffset val="100"/>
        <c:noMultiLvlLbl val="0"/>
      </c:catAx>
      <c:valAx>
        <c:axId val="2103855512"/>
        <c:scaling>
          <c:orientation val="minMax"/>
          <c:max val="90.0"/>
        </c:scaling>
        <c:delete val="0"/>
        <c:axPos val="b"/>
        <c:majorGridlines/>
        <c:title>
          <c:tx>
            <c:rich>
              <a:bodyPr/>
              <a:lstStyle/>
              <a:p>
                <a:pPr>
                  <a:defRPr/>
                </a:pPr>
                <a:r>
                  <a:rPr lang="en-US"/>
                  <a:t>Number of</a:t>
                </a:r>
                <a:r>
                  <a:rPr lang="en-US" baseline="0"/>
                  <a:t> Responses</a:t>
                </a:r>
                <a:endParaRPr lang="en-US"/>
              </a:p>
            </c:rich>
          </c:tx>
          <c:layout/>
          <c:overlay val="0"/>
        </c:title>
        <c:numFmt formatCode="General" sourceLinked="1"/>
        <c:majorTickMark val="out"/>
        <c:minorTickMark val="none"/>
        <c:tickLblPos val="nextTo"/>
        <c:crossAx val="2103852536"/>
        <c:crosses val="autoZero"/>
        <c:crossBetween val="between"/>
      </c:valAx>
    </c:plotArea>
    <c:legend>
      <c:legendPos val="b"/>
      <c:layout/>
      <c:overlay val="0"/>
    </c:legend>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a:t>Focus Question 2</a:t>
            </a:r>
          </a:p>
          <a:p>
            <a:pPr>
              <a:defRPr/>
            </a:pPr>
            <a:r>
              <a:rPr lang="en-US"/>
              <a:t>Post-Survey</a:t>
            </a:r>
          </a:p>
        </c:rich>
      </c:tx>
      <c:layout/>
      <c:overlay val="0"/>
    </c:title>
    <c:autoTitleDeleted val="0"/>
    <c:plotArea>
      <c:layout/>
      <c:barChart>
        <c:barDir val="bar"/>
        <c:grouping val="clustered"/>
        <c:varyColors val="0"/>
        <c:ser>
          <c:idx val="0"/>
          <c:order val="0"/>
          <c:tx>
            <c:v>Parent Response</c:v>
          </c:tx>
          <c:spPr>
            <a:solidFill>
              <a:srgbClr val="444247"/>
            </a:solidFill>
          </c:spPr>
          <c:invertIfNegative val="0"/>
          <c:dPt>
            <c:idx val="0"/>
            <c:invertIfNegative val="0"/>
            <c:bubble3D val="0"/>
            <c:spPr>
              <a:solidFill>
                <a:srgbClr val="32A710"/>
              </a:solidFill>
            </c:spPr>
          </c:dPt>
          <c:dPt>
            <c:idx val="1"/>
            <c:invertIfNegative val="0"/>
            <c:bubble3D val="0"/>
            <c:spPr>
              <a:solidFill>
                <a:srgbClr val="C40015"/>
              </a:solidFill>
            </c:spPr>
          </c:dPt>
          <c:dPt>
            <c:idx val="2"/>
            <c:invertIfNegative val="0"/>
            <c:bubble3D val="0"/>
            <c:spPr>
              <a:solidFill>
                <a:srgbClr val="264EA6"/>
              </a:solidFill>
            </c:spPr>
          </c:dPt>
          <c:cat>
            <c:strRef>
              <c:f>'[Math%2525252520Team.xlsx]Sheet1'!$E$5:$E$7</c:f>
              <c:strCache>
                <c:ptCount val="3"/>
                <c:pt idx="0">
                  <c:v>Neutral</c:v>
                </c:pt>
                <c:pt idx="1">
                  <c:v>Disagree</c:v>
                </c:pt>
                <c:pt idx="2">
                  <c:v>Agree</c:v>
                </c:pt>
              </c:strCache>
            </c:strRef>
          </c:cat>
          <c:val>
            <c:numRef>
              <c:f>'[Math%2525252520Team.xlsx]Sheet1'!$F$5:$F$7</c:f>
              <c:numCache>
                <c:formatCode>General</c:formatCode>
                <c:ptCount val="3"/>
                <c:pt idx="0">
                  <c:v>6.0</c:v>
                </c:pt>
                <c:pt idx="1">
                  <c:v>0.0</c:v>
                </c:pt>
                <c:pt idx="2">
                  <c:v>42.0</c:v>
                </c:pt>
              </c:numCache>
            </c:numRef>
          </c:val>
        </c:ser>
        <c:dLbls>
          <c:showLegendKey val="0"/>
          <c:showVal val="0"/>
          <c:showCatName val="0"/>
          <c:showSerName val="0"/>
          <c:showPercent val="0"/>
          <c:showBubbleSize val="0"/>
        </c:dLbls>
        <c:gapWidth val="150"/>
        <c:axId val="2103888696"/>
        <c:axId val="2103891672"/>
      </c:barChart>
      <c:catAx>
        <c:axId val="2103888696"/>
        <c:scaling>
          <c:orientation val="minMax"/>
        </c:scaling>
        <c:delete val="0"/>
        <c:axPos val="l"/>
        <c:majorTickMark val="out"/>
        <c:minorTickMark val="none"/>
        <c:tickLblPos val="nextTo"/>
        <c:crossAx val="2103891672"/>
        <c:crosses val="autoZero"/>
        <c:auto val="1"/>
        <c:lblAlgn val="ctr"/>
        <c:lblOffset val="100"/>
        <c:noMultiLvlLbl val="0"/>
      </c:catAx>
      <c:valAx>
        <c:axId val="2103891672"/>
        <c:scaling>
          <c:orientation val="minMax"/>
          <c:max val="90.0"/>
        </c:scaling>
        <c:delete val="0"/>
        <c:axPos val="b"/>
        <c:majorGridlines/>
        <c:title>
          <c:tx>
            <c:rich>
              <a:bodyPr/>
              <a:lstStyle/>
              <a:p>
                <a:pPr>
                  <a:defRPr/>
                </a:pPr>
                <a:r>
                  <a:rPr lang="en-US"/>
                  <a:t>Number</a:t>
                </a:r>
                <a:r>
                  <a:rPr lang="en-US" baseline="0"/>
                  <a:t> of Responses</a:t>
                </a:r>
                <a:endParaRPr lang="en-US"/>
              </a:p>
            </c:rich>
          </c:tx>
          <c:layout/>
          <c:overlay val="0"/>
        </c:title>
        <c:numFmt formatCode="General" sourceLinked="1"/>
        <c:majorTickMark val="out"/>
        <c:minorTickMark val="none"/>
        <c:tickLblPos val="nextTo"/>
        <c:crossAx val="2103888696"/>
        <c:crosses val="autoZero"/>
        <c:crossBetween val="between"/>
      </c:valAx>
    </c:plotArea>
    <c:legend>
      <c:legendPos val="b"/>
      <c:layout/>
      <c:overlay val="0"/>
    </c:legend>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a:t>Focus Question 3</a:t>
            </a:r>
          </a:p>
          <a:p>
            <a:pPr>
              <a:defRPr/>
            </a:pPr>
            <a:r>
              <a:rPr lang="en-US"/>
              <a:t>Post Survey</a:t>
            </a:r>
          </a:p>
        </c:rich>
      </c:tx>
      <c:layout/>
      <c:overlay val="0"/>
    </c:title>
    <c:autoTitleDeleted val="0"/>
    <c:plotArea>
      <c:layout/>
      <c:barChart>
        <c:barDir val="bar"/>
        <c:grouping val="clustered"/>
        <c:varyColors val="0"/>
        <c:ser>
          <c:idx val="0"/>
          <c:order val="0"/>
          <c:tx>
            <c:v>Parent Response</c:v>
          </c:tx>
          <c:spPr>
            <a:solidFill>
              <a:srgbClr val="73BDFD"/>
            </a:solidFill>
          </c:spPr>
          <c:invertIfNegative val="0"/>
          <c:dPt>
            <c:idx val="0"/>
            <c:invertIfNegative val="0"/>
            <c:bubble3D val="0"/>
            <c:spPr>
              <a:solidFill>
                <a:srgbClr val="32A710"/>
              </a:solidFill>
            </c:spPr>
          </c:dPt>
          <c:dPt>
            <c:idx val="1"/>
            <c:invertIfNegative val="0"/>
            <c:bubble3D val="0"/>
            <c:spPr>
              <a:solidFill>
                <a:srgbClr val="C40015"/>
              </a:solidFill>
            </c:spPr>
          </c:dPt>
          <c:dPt>
            <c:idx val="2"/>
            <c:invertIfNegative val="0"/>
            <c:bubble3D val="0"/>
            <c:spPr>
              <a:solidFill>
                <a:srgbClr val="264EA6"/>
              </a:solidFill>
            </c:spPr>
          </c:dPt>
          <c:cat>
            <c:strRef>
              <c:f>'[Math%2525252520Team.xlsx]Sheet1'!$E$9:$E$11</c:f>
              <c:strCache>
                <c:ptCount val="3"/>
                <c:pt idx="0">
                  <c:v>Neutral</c:v>
                </c:pt>
                <c:pt idx="1">
                  <c:v>Disagree</c:v>
                </c:pt>
                <c:pt idx="2">
                  <c:v>Agree</c:v>
                </c:pt>
              </c:strCache>
            </c:strRef>
          </c:cat>
          <c:val>
            <c:numRef>
              <c:f>'[Math%2525252520Team.xlsx]Sheet1'!$F$9:$F$11</c:f>
              <c:numCache>
                <c:formatCode>General</c:formatCode>
                <c:ptCount val="3"/>
                <c:pt idx="0">
                  <c:v>12.0</c:v>
                </c:pt>
                <c:pt idx="1">
                  <c:v>6.0</c:v>
                </c:pt>
                <c:pt idx="2">
                  <c:v>78.0</c:v>
                </c:pt>
              </c:numCache>
            </c:numRef>
          </c:val>
        </c:ser>
        <c:dLbls>
          <c:showLegendKey val="0"/>
          <c:showVal val="0"/>
          <c:showCatName val="0"/>
          <c:showSerName val="0"/>
          <c:showPercent val="0"/>
          <c:showBubbleSize val="0"/>
        </c:dLbls>
        <c:gapWidth val="150"/>
        <c:axId val="2103921608"/>
        <c:axId val="2103924584"/>
      </c:barChart>
      <c:catAx>
        <c:axId val="2103921608"/>
        <c:scaling>
          <c:orientation val="minMax"/>
        </c:scaling>
        <c:delete val="0"/>
        <c:axPos val="l"/>
        <c:majorTickMark val="out"/>
        <c:minorTickMark val="none"/>
        <c:tickLblPos val="nextTo"/>
        <c:crossAx val="2103924584"/>
        <c:crosses val="autoZero"/>
        <c:auto val="1"/>
        <c:lblAlgn val="ctr"/>
        <c:lblOffset val="100"/>
        <c:noMultiLvlLbl val="0"/>
      </c:catAx>
      <c:valAx>
        <c:axId val="2103924584"/>
        <c:scaling>
          <c:orientation val="minMax"/>
        </c:scaling>
        <c:delete val="0"/>
        <c:axPos val="b"/>
        <c:majorGridlines/>
        <c:title>
          <c:tx>
            <c:rich>
              <a:bodyPr/>
              <a:lstStyle/>
              <a:p>
                <a:pPr>
                  <a:defRPr/>
                </a:pPr>
                <a:r>
                  <a:rPr lang="en-US"/>
                  <a:t>Number of Responses</a:t>
                </a:r>
              </a:p>
            </c:rich>
          </c:tx>
          <c:layout/>
          <c:overlay val="0"/>
        </c:title>
        <c:numFmt formatCode="General" sourceLinked="1"/>
        <c:majorTickMark val="out"/>
        <c:minorTickMark val="none"/>
        <c:tickLblPos val="nextTo"/>
        <c:crossAx val="2103921608"/>
        <c:crosses val="autoZero"/>
        <c:crossBetween val="between"/>
      </c:valAx>
    </c:plotArea>
    <c:legend>
      <c:legendPos val="b"/>
      <c:layout/>
      <c:overlay val="0"/>
    </c:legend>
    <c:plotVisOnly val="1"/>
    <c:dispBlanksAs val="gap"/>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sz="2800">
                <a:latin typeface="Times New Roman"/>
              </a:defRPr>
            </a:pPr>
            <a:r>
              <a:rPr lang="en-US" sz="2800">
                <a:latin typeface="Calibri"/>
                <a:cs typeface="Calibri"/>
              </a:rPr>
              <a:t>Focus Questions</a:t>
            </a:r>
            <a:r>
              <a:rPr lang="en-US" sz="2800" baseline="0">
                <a:latin typeface="Calibri"/>
                <a:cs typeface="Calibri"/>
              </a:rPr>
              <a:t> Comparison</a:t>
            </a:r>
            <a:endParaRPr lang="en-US" sz="2800">
              <a:latin typeface="Calibri"/>
              <a:cs typeface="Calibri"/>
            </a:endParaRPr>
          </a:p>
        </c:rich>
      </c:tx>
      <c:layout/>
      <c:overlay val="0"/>
    </c:title>
    <c:autoTitleDeleted val="0"/>
    <c:plotArea>
      <c:layout/>
      <c:barChart>
        <c:barDir val="col"/>
        <c:grouping val="clustered"/>
        <c:varyColors val="0"/>
        <c:ser>
          <c:idx val="0"/>
          <c:order val="0"/>
          <c:tx>
            <c:strRef>
              <c:f>'[Math%2525252520Team.xlsx]Sheet1'!$A$28</c:f>
              <c:strCache>
                <c:ptCount val="1"/>
                <c:pt idx="0">
                  <c:v>Agree</c:v>
                </c:pt>
              </c:strCache>
            </c:strRef>
          </c:tx>
          <c:spPr>
            <a:solidFill>
              <a:srgbClr val="264EA6"/>
            </a:solidFill>
          </c:spPr>
          <c:invertIfNegative val="0"/>
          <c:cat>
            <c:multiLvlStrRef>
              <c:f>'[Math%2525252520Team.xlsx]Sheet1'!$B$26:$G$27</c:f>
              <c:multiLvlStrCache>
                <c:ptCount val="6"/>
                <c:lvl>
                  <c:pt idx="0">
                    <c:v>Pre- Survey</c:v>
                  </c:pt>
                  <c:pt idx="1">
                    <c:v>Post- Survey</c:v>
                  </c:pt>
                  <c:pt idx="2">
                    <c:v>Pre- Survey</c:v>
                  </c:pt>
                  <c:pt idx="3">
                    <c:v>Post- Survey</c:v>
                  </c:pt>
                  <c:pt idx="4">
                    <c:v>Pre- Survey</c:v>
                  </c:pt>
                  <c:pt idx="5">
                    <c:v>Post-Survey</c:v>
                  </c:pt>
                </c:lvl>
                <c:lvl>
                  <c:pt idx="0">
                    <c:v>Focus Question 1</c:v>
                  </c:pt>
                  <c:pt idx="2">
                    <c:v>Focus Question 2</c:v>
                  </c:pt>
                  <c:pt idx="4">
                    <c:v>Focus Question 3</c:v>
                  </c:pt>
                </c:lvl>
              </c:multiLvlStrCache>
            </c:multiLvlStrRef>
          </c:cat>
          <c:val>
            <c:numRef>
              <c:f>'[Math%2525252520Team.xlsx]Sheet1'!$B$28:$G$28</c:f>
              <c:numCache>
                <c:formatCode>General</c:formatCode>
                <c:ptCount val="6"/>
                <c:pt idx="0">
                  <c:v>24.0</c:v>
                </c:pt>
                <c:pt idx="1">
                  <c:v>43.0</c:v>
                </c:pt>
                <c:pt idx="2">
                  <c:v>33.0</c:v>
                </c:pt>
                <c:pt idx="3">
                  <c:v>42.0</c:v>
                </c:pt>
                <c:pt idx="4">
                  <c:v>53.0</c:v>
                </c:pt>
                <c:pt idx="5">
                  <c:v>78.0</c:v>
                </c:pt>
              </c:numCache>
            </c:numRef>
          </c:val>
        </c:ser>
        <c:ser>
          <c:idx val="1"/>
          <c:order val="1"/>
          <c:tx>
            <c:strRef>
              <c:f>'[Math%2525252520Team.xlsx]Sheet1'!$A$29</c:f>
              <c:strCache>
                <c:ptCount val="1"/>
                <c:pt idx="0">
                  <c:v>Disagree</c:v>
                </c:pt>
              </c:strCache>
            </c:strRef>
          </c:tx>
          <c:spPr>
            <a:solidFill>
              <a:srgbClr val="C40015"/>
            </a:solidFill>
          </c:spPr>
          <c:invertIfNegative val="0"/>
          <c:cat>
            <c:multiLvlStrRef>
              <c:f>'[Math%2525252520Team.xlsx]Sheet1'!$B$26:$G$27</c:f>
              <c:multiLvlStrCache>
                <c:ptCount val="6"/>
                <c:lvl>
                  <c:pt idx="0">
                    <c:v>Pre- Survey</c:v>
                  </c:pt>
                  <c:pt idx="1">
                    <c:v>Post- Survey</c:v>
                  </c:pt>
                  <c:pt idx="2">
                    <c:v>Pre- Survey</c:v>
                  </c:pt>
                  <c:pt idx="3">
                    <c:v>Post- Survey</c:v>
                  </c:pt>
                  <c:pt idx="4">
                    <c:v>Pre- Survey</c:v>
                  </c:pt>
                  <c:pt idx="5">
                    <c:v>Post-Survey</c:v>
                  </c:pt>
                </c:lvl>
                <c:lvl>
                  <c:pt idx="0">
                    <c:v>Focus Question 1</c:v>
                  </c:pt>
                  <c:pt idx="2">
                    <c:v>Focus Question 2</c:v>
                  </c:pt>
                  <c:pt idx="4">
                    <c:v>Focus Question 3</c:v>
                  </c:pt>
                </c:lvl>
              </c:multiLvlStrCache>
            </c:multiLvlStrRef>
          </c:cat>
          <c:val>
            <c:numRef>
              <c:f>'[Math%2525252520Team.xlsx]Sheet1'!$B$29:$G$29</c:f>
              <c:numCache>
                <c:formatCode>General</c:formatCode>
                <c:ptCount val="6"/>
                <c:pt idx="0">
                  <c:v>19.0</c:v>
                </c:pt>
                <c:pt idx="1">
                  <c:v>3.0</c:v>
                </c:pt>
                <c:pt idx="2">
                  <c:v>8.0</c:v>
                </c:pt>
                <c:pt idx="3">
                  <c:v>0.0</c:v>
                </c:pt>
                <c:pt idx="4">
                  <c:v>22.0</c:v>
                </c:pt>
                <c:pt idx="5">
                  <c:v>6.0</c:v>
                </c:pt>
              </c:numCache>
            </c:numRef>
          </c:val>
        </c:ser>
        <c:ser>
          <c:idx val="2"/>
          <c:order val="2"/>
          <c:tx>
            <c:strRef>
              <c:f>'[Math%2525252520Team.xlsx]Sheet1'!$A$30</c:f>
              <c:strCache>
                <c:ptCount val="1"/>
                <c:pt idx="0">
                  <c:v>Neutral</c:v>
                </c:pt>
              </c:strCache>
            </c:strRef>
          </c:tx>
          <c:spPr>
            <a:solidFill>
              <a:srgbClr val="32A710"/>
            </a:solidFill>
          </c:spPr>
          <c:invertIfNegative val="0"/>
          <c:cat>
            <c:multiLvlStrRef>
              <c:f>'[Math%2525252520Team.xlsx]Sheet1'!$B$26:$G$27</c:f>
              <c:multiLvlStrCache>
                <c:ptCount val="6"/>
                <c:lvl>
                  <c:pt idx="0">
                    <c:v>Pre- Survey</c:v>
                  </c:pt>
                  <c:pt idx="1">
                    <c:v>Post- Survey</c:v>
                  </c:pt>
                  <c:pt idx="2">
                    <c:v>Pre- Survey</c:v>
                  </c:pt>
                  <c:pt idx="3">
                    <c:v>Post- Survey</c:v>
                  </c:pt>
                  <c:pt idx="4">
                    <c:v>Pre- Survey</c:v>
                  </c:pt>
                  <c:pt idx="5">
                    <c:v>Post-Survey</c:v>
                  </c:pt>
                </c:lvl>
                <c:lvl>
                  <c:pt idx="0">
                    <c:v>Focus Question 1</c:v>
                  </c:pt>
                  <c:pt idx="2">
                    <c:v>Focus Question 2</c:v>
                  </c:pt>
                  <c:pt idx="4">
                    <c:v>Focus Question 3</c:v>
                  </c:pt>
                </c:lvl>
              </c:multiLvlStrCache>
            </c:multiLvlStrRef>
          </c:cat>
          <c:val>
            <c:numRef>
              <c:f>'[Math%2525252520Team.xlsx]Sheet1'!$B$30:$G$30</c:f>
              <c:numCache>
                <c:formatCode>General</c:formatCode>
                <c:ptCount val="6"/>
                <c:pt idx="0">
                  <c:v>13.0</c:v>
                </c:pt>
                <c:pt idx="1">
                  <c:v>10.0</c:v>
                </c:pt>
                <c:pt idx="2">
                  <c:v>7.0</c:v>
                </c:pt>
                <c:pt idx="3">
                  <c:v>6.0</c:v>
                </c:pt>
                <c:pt idx="4">
                  <c:v>21.0</c:v>
                </c:pt>
                <c:pt idx="5">
                  <c:v>12.0</c:v>
                </c:pt>
              </c:numCache>
            </c:numRef>
          </c:val>
        </c:ser>
        <c:dLbls>
          <c:showLegendKey val="0"/>
          <c:showVal val="0"/>
          <c:showCatName val="0"/>
          <c:showSerName val="0"/>
          <c:showPercent val="0"/>
          <c:showBubbleSize val="0"/>
        </c:dLbls>
        <c:gapWidth val="150"/>
        <c:axId val="2102992376"/>
        <c:axId val="2102995416"/>
      </c:barChart>
      <c:catAx>
        <c:axId val="2102992376"/>
        <c:scaling>
          <c:orientation val="minMax"/>
        </c:scaling>
        <c:delete val="0"/>
        <c:axPos val="b"/>
        <c:majorTickMark val="out"/>
        <c:minorTickMark val="none"/>
        <c:tickLblPos val="nextTo"/>
        <c:txPr>
          <a:bodyPr/>
          <a:lstStyle/>
          <a:p>
            <a:pPr>
              <a:defRPr sz="1800">
                <a:latin typeface="Calibri"/>
                <a:cs typeface="Calibri"/>
              </a:defRPr>
            </a:pPr>
            <a:endParaRPr lang="en-US"/>
          </a:p>
        </c:txPr>
        <c:crossAx val="2102995416"/>
        <c:crosses val="autoZero"/>
        <c:auto val="1"/>
        <c:lblAlgn val="ctr"/>
        <c:lblOffset val="100"/>
        <c:noMultiLvlLbl val="0"/>
      </c:catAx>
      <c:valAx>
        <c:axId val="2102995416"/>
        <c:scaling>
          <c:orientation val="minMax"/>
        </c:scaling>
        <c:delete val="0"/>
        <c:axPos val="l"/>
        <c:majorGridlines/>
        <c:numFmt formatCode="General" sourceLinked="1"/>
        <c:majorTickMark val="out"/>
        <c:minorTickMark val="none"/>
        <c:tickLblPos val="nextTo"/>
        <c:txPr>
          <a:bodyPr/>
          <a:lstStyle/>
          <a:p>
            <a:pPr>
              <a:defRPr sz="1800">
                <a:latin typeface="Calibri"/>
                <a:cs typeface="Calibri"/>
              </a:defRPr>
            </a:pPr>
            <a:endParaRPr lang="en-US"/>
          </a:p>
        </c:txPr>
        <c:crossAx val="2102992376"/>
        <c:crosses val="autoZero"/>
        <c:crossBetween val="between"/>
      </c:valAx>
    </c:plotArea>
    <c:legend>
      <c:legendPos val="r"/>
      <c:layout/>
      <c:overlay val="0"/>
      <c:txPr>
        <a:bodyPr/>
        <a:lstStyle/>
        <a:p>
          <a:pPr>
            <a:defRPr sz="1800">
              <a:latin typeface="Calibri"/>
              <a:cs typeface="Calibri"/>
            </a:defRPr>
          </a:pPr>
          <a:endParaRPr lang="en-US"/>
        </a:p>
      </c:txPr>
    </c:legend>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E120D969-6393-A74B-B1ED-09297B09FE46}" type="datetimeFigureOut">
              <a:rPr lang="en-US" smtClean="0"/>
              <a:t>7/10/14</a:t>
            </a:fld>
            <a:endParaRPr lang="en-US"/>
          </a:p>
        </p:txBody>
      </p:sp>
      <p:sp>
        <p:nvSpPr>
          <p:cNvPr id="4" name="Footer Placeholder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B826C4EE-0259-584E-A315-94896C55DC4E}" type="slidenum">
              <a:rPr lang="en-US" smtClean="0"/>
              <a:t>‹#›</a:t>
            </a:fld>
            <a:endParaRPr lang="en-US"/>
          </a:p>
        </p:txBody>
      </p:sp>
    </p:spTree>
    <p:extLst>
      <p:ext uri="{BB962C8B-B14F-4D97-AF65-F5344CB8AC3E}">
        <p14:creationId xmlns:p14="http://schemas.microsoft.com/office/powerpoint/2010/main" val="3640926674"/>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4800600" y="6425640"/>
            <a:ext cx="1232647" cy="365125"/>
          </a:xfrm>
        </p:spPr>
        <p:txBody>
          <a:bodyPr/>
          <a:lstStyle>
            <a:lvl1pPr algn="l">
              <a:defRPr/>
            </a:lvl1pPr>
          </a:lstStyle>
          <a:p>
            <a:fld id="{28E80666-FB37-4B36-9149-507F3B0178E3}" type="datetimeFigureOut">
              <a:rPr lang="en-US" smtClean="0"/>
              <a:pPr/>
              <a:t>7/10/14</a:t>
            </a:fld>
            <a:endParaRPr lang="en-US"/>
          </a:p>
        </p:txBody>
      </p:sp>
      <p:sp>
        <p:nvSpPr>
          <p:cNvPr id="5" name="Footer Placeholder 4"/>
          <p:cNvSpPr>
            <a:spLocks noGrp="1"/>
          </p:cNvSpPr>
          <p:nvPr>
            <p:ph type="ftr" sz="quarter" idx="11"/>
          </p:nvPr>
        </p:nvSpPr>
        <p:spPr>
          <a:xfrm>
            <a:off x="6311153" y="6425640"/>
            <a:ext cx="2617694" cy="365125"/>
          </a:xfrm>
        </p:spPr>
        <p:txBody>
          <a:bodyPr/>
          <a:lstStyle>
            <a:lvl1pPr algn="r">
              <a:defRPr/>
            </a:lvl1pPr>
          </a:lstStyle>
          <a:p>
            <a:endParaRPr lang="en-US"/>
          </a:p>
        </p:txBody>
      </p:sp>
      <p:sp>
        <p:nvSpPr>
          <p:cNvPr id="7" name="Rectangle 6"/>
          <p:cNvSpPr/>
          <p:nvPr/>
        </p:nvSpPr>
        <p:spPr>
          <a:xfrm>
            <a:off x="282575" y="228600"/>
            <a:ext cx="4235450" cy="4187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624388" y="237744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5" name="TextBox 14"/>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1" name="Rectangle 10"/>
          <p:cNvSpPr/>
          <p:nvPr/>
        </p:nvSpPr>
        <p:spPr>
          <a:xfrm>
            <a:off x="4624388" y="228600"/>
            <a:ext cx="2057400" cy="203911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6802438" y="2377440"/>
            <a:ext cx="2057400" cy="20391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8" name="Rectangle 7"/>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5" name="Date Placeholder 4"/>
          <p:cNvSpPr>
            <a:spLocks noGrp="1"/>
          </p:cNvSpPr>
          <p:nvPr>
            <p:ph type="dt" sz="half" idx="10"/>
          </p:nvPr>
        </p:nvSpPr>
        <p:spPr/>
        <p:txBody>
          <a:bodyPr/>
          <a:lstStyle/>
          <a:p>
            <a:fld id="{62B1B13E-D5AF-485E-81A1-82A140076526}" type="datetime4">
              <a:rPr lang="en-US" smtClean="0"/>
              <a:pPr/>
              <a:t>July 10, 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754ED01-E2A0-4C1E-8E21-014B99041579}" type="slidenum">
              <a:rPr lang="en-US" smtClean="0"/>
              <a:pPr/>
              <a:t>‹#›</a:t>
            </a:fld>
            <a:endParaRPr lang="en-US" dirty="0"/>
          </a:p>
        </p:txBody>
      </p:sp>
      <p:sp>
        <p:nvSpPr>
          <p:cNvPr id="12" name="Content Placeholder 2"/>
          <p:cNvSpPr>
            <a:spLocks noGrp="1"/>
          </p:cNvSpPr>
          <p:nvPr>
            <p:ph sz="half" idx="17"/>
          </p:nvPr>
        </p:nvSpPr>
        <p:spPr>
          <a:xfrm>
            <a:off x="502920" y="1985963"/>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4" name="Content Placeholder 2"/>
          <p:cNvSpPr>
            <a:spLocks noGrp="1"/>
          </p:cNvSpPr>
          <p:nvPr>
            <p:ph sz="half" idx="18"/>
          </p:nvPr>
        </p:nvSpPr>
        <p:spPr>
          <a:xfrm>
            <a:off x="502920" y="4164965"/>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5"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6"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Rectangle 5"/>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TextBox 7"/>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1EFB012D-77A1-44B0-BB26-329BA1EE55C9}" type="datetime4">
              <a:rPr lang="en-US" smtClean="0"/>
              <a:pPr/>
              <a:t>July 10, 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754ED01-E2A0-4C1E-8E21-014B99041579}"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Rectangle 4"/>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Date Placeholder 1"/>
          <p:cNvSpPr>
            <a:spLocks noGrp="1"/>
          </p:cNvSpPr>
          <p:nvPr>
            <p:ph type="dt" sz="half" idx="10"/>
          </p:nvPr>
        </p:nvSpPr>
        <p:spPr/>
        <p:txBody>
          <a:bodyPr/>
          <a:lstStyle/>
          <a:p>
            <a:fld id="{94B7499E-3031-413E-B01E-B94970708CAA}" type="datetime4">
              <a:rPr lang="en-US" smtClean="0"/>
              <a:pPr/>
              <a:t>July 10, 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754ED01-E2A0-4C1E-8E21-014B99041579}"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282575" y="228600"/>
            <a:ext cx="3451225"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5" y="2571750"/>
            <a:ext cx="3255264" cy="1162050"/>
          </a:xfrm>
        </p:spPr>
        <p:txBody>
          <a:bodyPr anchor="b">
            <a:normAutofit/>
          </a:bodyPr>
          <a:lstStyle>
            <a:lvl1pPr algn="l">
              <a:defRPr sz="2600" b="0">
                <a:solidFill>
                  <a:schemeClr val="bg1"/>
                </a:solidFill>
              </a:defRPr>
            </a:lvl1pPr>
          </a:lstStyle>
          <a:p>
            <a:r>
              <a:rPr lang="en-US" smtClean="0"/>
              <a:t>Click to edit Master title style</a:t>
            </a:r>
            <a:endParaRPr dirty="0"/>
          </a:p>
        </p:txBody>
      </p:sp>
      <p:sp>
        <p:nvSpPr>
          <p:cNvPr id="3" name="Content Placeholder 2"/>
          <p:cNvSpPr>
            <a:spLocks noGrp="1"/>
          </p:cNvSpPr>
          <p:nvPr>
            <p:ph idx="1"/>
          </p:nvPr>
        </p:nvSpPr>
        <p:spPr>
          <a:xfrm>
            <a:off x="4168775" y="273050"/>
            <a:ext cx="4597399" cy="5853113"/>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381093" y="3733800"/>
            <a:ext cx="3255264"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DC7EAB0C-2220-4D0E-A0DD-DB7FA0F742F4}" type="datetime4">
              <a:rPr lang="en-US" smtClean="0"/>
              <a:pPr/>
              <a:t>July 10, 2014</a:t>
            </a:fld>
            <a:endParaRPr lang="en-US"/>
          </a:p>
        </p:txBody>
      </p:sp>
      <p:sp>
        <p:nvSpPr>
          <p:cNvPr id="6" name="Footer Placeholder 5"/>
          <p:cNvSpPr>
            <a:spLocks noGrp="1"/>
          </p:cNvSpPr>
          <p:nvPr>
            <p:ph type="ftr" sz="quarter" idx="11"/>
          </p:nvPr>
        </p:nvSpPr>
        <p:spPr>
          <a:xfrm>
            <a:off x="3859305" y="6423585"/>
            <a:ext cx="3316941" cy="365125"/>
          </a:xfrm>
        </p:spPr>
        <p:txBody>
          <a:bodyPr/>
          <a:lstStyle/>
          <a:p>
            <a:endParaRPr lang="en-US" dirty="0"/>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169404" y="3124200"/>
            <a:ext cx="3898272" cy="87153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6" y="228600"/>
            <a:ext cx="3460658" cy="63452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4169404" y="3995737"/>
            <a:ext cx="3898272" cy="2147888"/>
          </a:xfrm>
        </p:spPr>
        <p:txBody>
          <a:bodyPr/>
          <a:lstStyle>
            <a:lvl1pPr marL="0" indent="0">
              <a:spcBef>
                <a:spcPts val="6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E3416D63-31BF-4B94-B6C5-E20B2C63F515}" type="datetime4">
              <a:rPr lang="en-US" smtClean="0"/>
              <a:pPr/>
              <a:t>July 10, 2014</a:t>
            </a:fld>
            <a:endParaRPr lang="en-US"/>
          </a:p>
        </p:txBody>
      </p:sp>
      <p:sp>
        <p:nvSpPr>
          <p:cNvPr id="6" name="Footer Placeholder 5"/>
          <p:cNvSpPr>
            <a:spLocks noGrp="1"/>
          </p:cNvSpPr>
          <p:nvPr>
            <p:ph type="ftr" sz="quarter" idx="11"/>
          </p:nvPr>
        </p:nvSpPr>
        <p:spPr>
          <a:xfrm>
            <a:off x="4191000" y="6423585"/>
            <a:ext cx="3005138" cy="365125"/>
          </a:xfrm>
        </p:spPr>
        <p:txBody>
          <a:bodyPr/>
          <a:lstStyle/>
          <a:p>
            <a:endParaRPr lang="en-US"/>
          </a:p>
        </p:txBody>
      </p:sp>
      <p:sp>
        <p:nvSpPr>
          <p:cNvPr id="7" name="Slide Number Placeholder 6"/>
          <p:cNvSpPr>
            <a:spLocks noGrp="1"/>
          </p:cNvSpPr>
          <p:nvPr>
            <p:ph type="sldNum" sz="quarter" idx="12"/>
          </p:nvPr>
        </p:nvSpPr>
        <p:spPr/>
        <p:txBody>
          <a:bodyPr/>
          <a:lstStyle/>
          <a:p>
            <a:fld id="{2754ED01-E2A0-4C1E-8E21-014B99041579}" type="slidenum">
              <a:rPr lang="en-US" smtClean="0"/>
              <a:pPr/>
              <a:t>‹#›</a:t>
            </a:fld>
            <a:endParaRPr lang="en-US"/>
          </a:p>
        </p:txBody>
      </p:sp>
      <p:sp>
        <p:nvSpPr>
          <p:cNvPr id="10" name="TextBox 9"/>
          <p:cNvSpPr txBox="1"/>
          <p:nvPr/>
        </p:nvSpPr>
        <p:spPr>
          <a:xfrm>
            <a:off x="3990110" y="3370730"/>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506505" y="4424082"/>
            <a:ext cx="6191157" cy="83371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5" y="228600"/>
            <a:ext cx="637838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506505" y="5257799"/>
            <a:ext cx="6191157" cy="885825"/>
          </a:xfrm>
        </p:spPr>
        <p:txBody>
          <a:bodyPr/>
          <a:lstStyle>
            <a:lvl1pPr marL="0" indent="0">
              <a:spcBef>
                <a:spcPts val="3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2B1B13E-D5AF-485E-81A1-82A140076526}" type="datetime4">
              <a:rPr lang="en-US" smtClean="0"/>
              <a:pPr/>
              <a:t>July 10, 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754ED01-E2A0-4C1E-8E21-014B99041579}" type="slidenum">
              <a:rPr lang="en-US" smtClean="0"/>
              <a:pPr/>
              <a:t>‹#›</a:t>
            </a:fld>
            <a:endParaRPr lang="en-US" dirty="0"/>
          </a:p>
        </p:txBody>
      </p:sp>
      <p:sp>
        <p:nvSpPr>
          <p:cNvPr id="8" name="Rectangle 7"/>
          <p:cNvSpPr/>
          <p:nvPr/>
        </p:nvSpPr>
        <p:spPr>
          <a:xfrm>
            <a:off x="6802438" y="22860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a:off x="6802438" y="2377440"/>
            <a:ext cx="2057400" cy="20391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327212" y="4632792"/>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Tree>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sp>
        <p:nvSpPr>
          <p:cNvPr id="8" name="Rectangle 7"/>
          <p:cNvSpPr/>
          <p:nvPr/>
        </p:nvSpPr>
        <p:spPr>
          <a:xfrm>
            <a:off x="282574" y="228600"/>
            <a:ext cx="6387167"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4" y="2571750"/>
            <a:ext cx="6181611" cy="1162050"/>
          </a:xfrm>
        </p:spPr>
        <p:txBody>
          <a:bodyPr anchor="b">
            <a:normAutofit/>
          </a:bodyPr>
          <a:lstStyle>
            <a:lvl1pPr algn="l">
              <a:defRPr sz="2600" b="0">
                <a:solidFill>
                  <a:schemeClr val="bg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381094" y="3733800"/>
            <a:ext cx="6179566"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5212262" y="6235607"/>
            <a:ext cx="1348398" cy="365125"/>
          </a:xfrm>
        </p:spPr>
        <p:txBody>
          <a:bodyPr/>
          <a:lstStyle>
            <a:lvl1pPr>
              <a:defRPr>
                <a:solidFill>
                  <a:schemeClr val="bg1"/>
                </a:solidFill>
              </a:defRPr>
            </a:lvl1pPr>
          </a:lstStyle>
          <a:p>
            <a:fld id="{62B1B13E-D5AF-485E-81A1-82A140076526}" type="datetime4">
              <a:rPr lang="en-US" smtClean="0"/>
              <a:pPr/>
              <a:t>July 10, 2014</a:t>
            </a:fld>
            <a:endParaRPr lang="en-US" dirty="0"/>
          </a:p>
        </p:txBody>
      </p:sp>
      <p:sp>
        <p:nvSpPr>
          <p:cNvPr id="6" name="Footer Placeholder 5"/>
          <p:cNvSpPr>
            <a:spLocks noGrp="1"/>
          </p:cNvSpPr>
          <p:nvPr>
            <p:ph type="ftr" sz="quarter" idx="11"/>
          </p:nvPr>
        </p:nvSpPr>
        <p:spPr>
          <a:xfrm>
            <a:off x="381095" y="6235607"/>
            <a:ext cx="4648105" cy="365125"/>
          </a:xfrm>
        </p:spPr>
        <p:txBody>
          <a:bodyPr/>
          <a:lstStyle>
            <a:lvl1pPr>
              <a:defRPr>
                <a:solidFill>
                  <a:schemeClr val="bg1"/>
                </a:solidFill>
              </a:defRPr>
            </a:lvl1pPr>
          </a:lstStyle>
          <a:p>
            <a:endParaRPr lang="en-US" dirty="0"/>
          </a:p>
        </p:txBody>
      </p:sp>
      <p:sp>
        <p:nvSpPr>
          <p:cNvPr id="7" name="Slide Number Placeholder 6"/>
          <p:cNvSpPr>
            <a:spLocks noGrp="1"/>
          </p:cNvSpPr>
          <p:nvPr>
            <p:ph type="sldNum" sz="quarter" idx="12"/>
          </p:nvPr>
        </p:nvSpPr>
        <p:spPr/>
        <p:txBody>
          <a:bodyPr/>
          <a:lstStyle/>
          <a:p>
            <a:fld id="{2754ED01-E2A0-4C1E-8E21-014B99041579}" type="slidenum">
              <a:rPr lang="en-US" smtClean="0"/>
              <a:pPr/>
              <a:t>‹#›</a:t>
            </a:fld>
            <a:endParaRPr lang="en-US" dirty="0"/>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0" name="Rectangle 9"/>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Picture Placeholder 12"/>
          <p:cNvSpPr>
            <a:spLocks noGrp="1"/>
          </p:cNvSpPr>
          <p:nvPr>
            <p:ph type="pic" sz="quarter" idx="13"/>
          </p:nvPr>
        </p:nvSpPr>
        <p:spPr>
          <a:xfrm>
            <a:off x="6802438" y="2374940"/>
            <a:ext cx="2057400" cy="2039112"/>
          </a:xfrm>
        </p:spPr>
        <p:txBody>
          <a:bodyPr/>
          <a:lstStyle>
            <a:lvl1pPr>
              <a:buNone/>
              <a:defRPr/>
            </a:lvl1pPr>
          </a:lstStyle>
          <a:p>
            <a:r>
              <a:rPr lang="en-US" smtClean="0"/>
              <a:t>Drag picture to placeholder or click icon to add</a:t>
            </a:r>
            <a:endParaRPr/>
          </a:p>
        </p:txBody>
      </p:sp>
      <p:sp>
        <p:nvSpPr>
          <p:cNvPr id="13" name="Picture Placeholder 12"/>
          <p:cNvSpPr>
            <a:spLocks noGrp="1"/>
          </p:cNvSpPr>
          <p:nvPr>
            <p:ph type="pic" sz="quarter" idx="14"/>
          </p:nvPr>
        </p:nvSpPr>
        <p:spPr>
          <a:xfrm>
            <a:off x="6802438" y="4535424"/>
            <a:ext cx="2057400" cy="2039112"/>
          </a:xfrm>
        </p:spPr>
        <p:txBody>
          <a:bodyPr/>
          <a:lstStyle>
            <a:lvl1pPr>
              <a:buNone/>
              <a:defRPr/>
            </a:lvl1pPr>
          </a:lstStyle>
          <a:p>
            <a:r>
              <a:rPr lang="en-US" smtClean="0"/>
              <a:t>Drag picture to placeholder or click icon to add</a:t>
            </a:r>
            <a:endParaRPr/>
          </a:p>
        </p:txBody>
      </p:sp>
    </p:spTree>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8" name="Rectangle 7"/>
          <p:cNvSpPr/>
          <p:nvPr/>
        </p:nvSpPr>
        <p:spPr>
          <a:xfrm>
            <a:off x="282575" y="228600"/>
            <a:ext cx="423545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4" y="2571750"/>
            <a:ext cx="4016633" cy="1162050"/>
          </a:xfrm>
        </p:spPr>
        <p:txBody>
          <a:bodyPr anchor="b">
            <a:normAutofit/>
          </a:bodyPr>
          <a:lstStyle>
            <a:lvl1pPr algn="l">
              <a:defRPr sz="2600" b="0">
                <a:solidFill>
                  <a:schemeClr val="bg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381094" y="3733800"/>
            <a:ext cx="4015304"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048000" y="6235607"/>
            <a:ext cx="1348398" cy="365125"/>
          </a:xfrm>
        </p:spPr>
        <p:txBody>
          <a:bodyPr/>
          <a:lstStyle>
            <a:lvl1pPr>
              <a:defRPr>
                <a:solidFill>
                  <a:schemeClr val="bg1"/>
                </a:solidFill>
              </a:defRPr>
            </a:lvl1pPr>
          </a:lstStyle>
          <a:p>
            <a:fld id="{62B1B13E-D5AF-485E-81A1-82A140076526}" type="datetime4">
              <a:rPr lang="en-US" smtClean="0"/>
              <a:pPr/>
              <a:t>July 10, 2014</a:t>
            </a:fld>
            <a:endParaRPr lang="en-US" dirty="0"/>
          </a:p>
        </p:txBody>
      </p:sp>
      <p:sp>
        <p:nvSpPr>
          <p:cNvPr id="6" name="Footer Placeholder 5"/>
          <p:cNvSpPr>
            <a:spLocks noGrp="1"/>
          </p:cNvSpPr>
          <p:nvPr>
            <p:ph type="ftr" sz="quarter" idx="11"/>
          </p:nvPr>
        </p:nvSpPr>
        <p:spPr>
          <a:xfrm>
            <a:off x="381095" y="6235607"/>
            <a:ext cx="2590705" cy="365125"/>
          </a:xfrm>
        </p:spPr>
        <p:txBody>
          <a:bodyPr/>
          <a:lstStyle>
            <a:lvl1pPr>
              <a:defRPr>
                <a:solidFill>
                  <a:schemeClr val="bg1"/>
                </a:solidFill>
              </a:defRPr>
            </a:lvl1pPr>
          </a:lstStyle>
          <a:p>
            <a:endParaRPr lang="en-US" dirty="0"/>
          </a:p>
        </p:txBody>
      </p:sp>
      <p:sp>
        <p:nvSpPr>
          <p:cNvPr id="7" name="Slide Number Placeholder 6"/>
          <p:cNvSpPr>
            <a:spLocks noGrp="1"/>
          </p:cNvSpPr>
          <p:nvPr>
            <p:ph type="sldNum" sz="quarter" idx="12"/>
          </p:nvPr>
        </p:nvSpPr>
        <p:spPr/>
        <p:txBody>
          <a:bodyPr/>
          <a:lstStyle/>
          <a:p>
            <a:fld id="{2754ED01-E2A0-4C1E-8E21-014B99041579}" type="slidenum">
              <a:rPr lang="en-US" smtClean="0"/>
              <a:pPr/>
              <a:t>‹#›</a:t>
            </a:fld>
            <a:endParaRPr lang="en-US" dirty="0"/>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0" name="Rectangle 9"/>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4388" y="4534726"/>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Picture Placeholder 12"/>
          <p:cNvSpPr>
            <a:spLocks noGrp="1"/>
          </p:cNvSpPr>
          <p:nvPr>
            <p:ph type="pic" sz="quarter" idx="13"/>
          </p:nvPr>
        </p:nvSpPr>
        <p:spPr>
          <a:xfrm>
            <a:off x="4624388" y="228600"/>
            <a:ext cx="2057400" cy="2039112"/>
          </a:xfrm>
        </p:spPr>
        <p:txBody>
          <a:bodyPr/>
          <a:lstStyle>
            <a:lvl1pPr>
              <a:buNone/>
              <a:defRPr/>
            </a:lvl1pPr>
          </a:lstStyle>
          <a:p>
            <a:r>
              <a:rPr lang="en-US" smtClean="0"/>
              <a:t>Drag picture to placeholder or click icon to add</a:t>
            </a:r>
            <a:endParaRPr/>
          </a:p>
        </p:txBody>
      </p:sp>
      <p:sp>
        <p:nvSpPr>
          <p:cNvPr id="13" name="Picture Placeholder 12"/>
          <p:cNvSpPr>
            <a:spLocks noGrp="1"/>
          </p:cNvSpPr>
          <p:nvPr>
            <p:ph type="pic" sz="quarter" idx="14"/>
          </p:nvPr>
        </p:nvSpPr>
        <p:spPr>
          <a:xfrm>
            <a:off x="4624388" y="2381663"/>
            <a:ext cx="2057400" cy="2039112"/>
          </a:xfrm>
        </p:spPr>
        <p:txBody>
          <a:bodyPr/>
          <a:lstStyle>
            <a:lvl1pPr>
              <a:buNone/>
              <a:defRPr/>
            </a:lvl1pPr>
          </a:lstStyle>
          <a:p>
            <a:r>
              <a:rPr lang="en-US" smtClean="0"/>
              <a:t>Drag picture to placeholder or click icon to add</a:t>
            </a:r>
            <a:endParaRPr/>
          </a:p>
        </p:txBody>
      </p:sp>
      <p:sp>
        <p:nvSpPr>
          <p:cNvPr id="14" name="Picture Placeholder 12"/>
          <p:cNvSpPr>
            <a:spLocks noGrp="1"/>
          </p:cNvSpPr>
          <p:nvPr>
            <p:ph type="pic" sz="quarter" idx="15"/>
          </p:nvPr>
        </p:nvSpPr>
        <p:spPr>
          <a:xfrm>
            <a:off x="6803136" y="2381662"/>
            <a:ext cx="2057400" cy="4187952"/>
          </a:xfrm>
        </p:spPr>
        <p:txBody>
          <a:bodyPr/>
          <a:lstStyle>
            <a:lvl1pPr>
              <a:buNone/>
              <a:defRPr/>
            </a:lvl1pPr>
          </a:lstStyle>
          <a:p>
            <a:r>
              <a:rPr lang="en-US" smtClean="0"/>
              <a:t>Drag picture to placeholder or click icon to add</a:t>
            </a:r>
            <a:endParaRPr/>
          </a:p>
        </p:txBody>
      </p:sp>
    </p:spTree>
  </p:cSld>
  <p:clrMapOvr>
    <a:masterClrMapping/>
  </p:clrMapOvr>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3 Pictures with Caption, Alt.">
    <p:spTree>
      <p:nvGrpSpPr>
        <p:cNvPr id="1" name=""/>
        <p:cNvGrpSpPr/>
        <p:nvPr/>
      </p:nvGrpSpPr>
      <p:grpSpPr>
        <a:xfrm>
          <a:off x="0" y="0"/>
          <a:ext cx="0" cy="0"/>
          <a:chOff x="0" y="0"/>
          <a:chExt cx="0" cy="0"/>
        </a:xfrm>
      </p:grpSpPr>
      <p:sp>
        <p:nvSpPr>
          <p:cNvPr id="11" name="Rectangle 10"/>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953000" y="3124200"/>
            <a:ext cx="3108960" cy="87153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5" y="2365248"/>
            <a:ext cx="424011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4953000" y="3995737"/>
            <a:ext cx="3108960" cy="2147888"/>
          </a:xfrm>
        </p:spPr>
        <p:txBody>
          <a:bodyPr/>
          <a:lstStyle>
            <a:lvl1pPr marL="0" indent="0">
              <a:spcBef>
                <a:spcPts val="6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62B1B13E-D5AF-485E-81A1-82A140076526}" type="datetime4">
              <a:rPr lang="en-US" smtClean="0"/>
              <a:pPr/>
              <a:t>July 10, 2014</a:t>
            </a:fld>
            <a:endParaRPr lang="en-US" dirty="0"/>
          </a:p>
        </p:txBody>
      </p:sp>
      <p:sp>
        <p:nvSpPr>
          <p:cNvPr id="6" name="Footer Placeholder 5"/>
          <p:cNvSpPr>
            <a:spLocks noGrp="1"/>
          </p:cNvSpPr>
          <p:nvPr>
            <p:ph type="ftr" sz="quarter" idx="11"/>
          </p:nvPr>
        </p:nvSpPr>
        <p:spPr>
          <a:xfrm>
            <a:off x="4191000" y="6423585"/>
            <a:ext cx="3005138" cy="365125"/>
          </a:xfrm>
        </p:spPr>
        <p:txBody>
          <a:bodyPr/>
          <a:lstStyle/>
          <a:p>
            <a:endParaRPr lang="en-US" dirty="0"/>
          </a:p>
        </p:txBody>
      </p:sp>
      <p:sp>
        <p:nvSpPr>
          <p:cNvPr id="7" name="Slide Number Placeholder 6"/>
          <p:cNvSpPr>
            <a:spLocks noGrp="1"/>
          </p:cNvSpPr>
          <p:nvPr>
            <p:ph type="sldNum" sz="quarter" idx="12"/>
          </p:nvPr>
        </p:nvSpPr>
        <p:spPr/>
        <p:txBody>
          <a:bodyPr/>
          <a:lstStyle/>
          <a:p>
            <a:fld id="{2754ED01-E2A0-4C1E-8E21-014B99041579}" type="slidenum">
              <a:rPr lang="en-US" smtClean="0"/>
              <a:pPr/>
              <a:t>‹#›</a:t>
            </a:fld>
            <a:endParaRPr lang="en-US" dirty="0"/>
          </a:p>
        </p:txBody>
      </p:sp>
      <p:sp>
        <p:nvSpPr>
          <p:cNvPr id="10" name="TextBox 9"/>
          <p:cNvSpPr txBox="1"/>
          <p:nvPr/>
        </p:nvSpPr>
        <p:spPr>
          <a:xfrm>
            <a:off x="4750361" y="3370730"/>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
        <p:nvSpPr>
          <p:cNvPr id="14" name="Picture Placeholder 12"/>
          <p:cNvSpPr>
            <a:spLocks noGrp="1"/>
          </p:cNvSpPr>
          <p:nvPr>
            <p:ph type="pic" sz="quarter" idx="13"/>
          </p:nvPr>
        </p:nvSpPr>
        <p:spPr>
          <a:xfrm>
            <a:off x="277905" y="228600"/>
            <a:ext cx="2057400" cy="2039112"/>
          </a:xfrm>
        </p:spPr>
        <p:txBody>
          <a:bodyPr/>
          <a:lstStyle>
            <a:lvl1pPr>
              <a:buNone/>
              <a:defRPr/>
            </a:lvl1pPr>
          </a:lstStyle>
          <a:p>
            <a:r>
              <a:rPr lang="en-US" smtClean="0"/>
              <a:t>Drag picture to placeholder or click icon to add</a:t>
            </a:r>
            <a:endParaRPr/>
          </a:p>
        </p:txBody>
      </p:sp>
      <p:sp>
        <p:nvSpPr>
          <p:cNvPr id="15" name="Picture Placeholder 12"/>
          <p:cNvSpPr>
            <a:spLocks noGrp="1"/>
          </p:cNvSpPr>
          <p:nvPr>
            <p:ph type="pic" sz="quarter" idx="14"/>
          </p:nvPr>
        </p:nvSpPr>
        <p:spPr>
          <a:xfrm>
            <a:off x="2460625" y="228600"/>
            <a:ext cx="2057400" cy="2039112"/>
          </a:xfrm>
        </p:spPr>
        <p:txBody>
          <a:bodyPr/>
          <a:lstStyle>
            <a:lvl1pPr>
              <a:buNone/>
              <a:defRPr/>
            </a:lvl1pPr>
          </a:lstStyle>
          <a:p>
            <a:r>
              <a:rPr lang="en-US" smtClean="0"/>
              <a:t>Drag picture to placeholder or click icon to add</a:t>
            </a:r>
            <a:endParaRPr/>
          </a:p>
        </p:txBody>
      </p:sp>
    </p:spTree>
  </p:cSld>
  <p:clrMapOvr>
    <a:masterClrMapping/>
  </p:clrMapOvr>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7" name="Rectangle 6"/>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A16C3AA4-67BE-44F7-809A-3582401494AF}" type="datetime4">
              <a:rPr lang="en-US" smtClean="0"/>
              <a:pPr/>
              <a:t>July 10, 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54ED01-E2A0-4C1E-8E21-014B9904157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7" name="Rectangle 6"/>
          <p:cNvSpPr/>
          <p:nvPr/>
        </p:nvSpPr>
        <p:spPr>
          <a:xfrm>
            <a:off x="8210550" y="282574"/>
            <a:ext cx="642097"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D47BB8AF-C16A-4836-A92D-61834B5F0BA5}" type="datetime4">
              <a:rPr lang="en-US" smtClean="0"/>
              <a:pPr/>
              <a:t>July 10, 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54ED01-E2A0-4C1E-8E21-014B99041579}" type="slidenum">
              <a:rPr lang="en-US" smtClean="0"/>
              <a:pPr/>
              <a:t>‹#›</a:t>
            </a:fld>
            <a:endParaRPr lang="en-US"/>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10" name="Rectangle 9"/>
          <p:cNvSpPr/>
          <p:nvPr/>
        </p:nvSpPr>
        <p:spPr>
          <a:xfrm>
            <a:off x="8068235" y="282574"/>
            <a:ext cx="9144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Vertical Title and Text">
    <p:spTree>
      <p:nvGrpSpPr>
        <p:cNvPr id="1" name=""/>
        <p:cNvGrpSpPr/>
        <p:nvPr/>
      </p:nvGrpSpPr>
      <p:grpSpPr>
        <a:xfrm>
          <a:off x="0" y="0"/>
          <a:ext cx="0" cy="0"/>
          <a:chOff x="0" y="0"/>
          <a:chExt cx="0" cy="0"/>
        </a:xfrm>
      </p:grpSpPr>
      <p:sp>
        <p:nvSpPr>
          <p:cNvPr id="10" name="Rectangle 9"/>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a:xfrm>
            <a:off x="7995772" y="954742"/>
            <a:ext cx="681318" cy="5171422"/>
          </a:xfrm>
        </p:spPr>
        <p:txBody>
          <a:bodyPr vert="eaVert" anchor="t" anchorCtr="0"/>
          <a:lstStyle/>
          <a:p>
            <a:r>
              <a:rPr lang="en-US" smtClean="0"/>
              <a:t>Click to edit Master title style</a:t>
            </a:r>
            <a:endParaRPr/>
          </a:p>
        </p:txBody>
      </p:sp>
      <p:sp>
        <p:nvSpPr>
          <p:cNvPr id="3" name="Vertical Text Placeholder 2"/>
          <p:cNvSpPr>
            <a:spLocks noGrp="1"/>
          </p:cNvSpPr>
          <p:nvPr>
            <p:ph type="body" orient="vert" idx="1"/>
          </p:nvPr>
        </p:nvSpPr>
        <p:spPr>
          <a:xfrm>
            <a:off x="457200" y="958756"/>
            <a:ext cx="6858000" cy="5184869"/>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25172EEB-1769-4776-AD69-E7C1260563EB}" type="datetime4">
              <a:rPr lang="en-US" smtClean="0"/>
              <a:pPr/>
              <a:t>July 10, 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54ED01-E2A0-4C1E-8E21-014B99041579}" type="slidenum">
              <a:rPr lang="en-US" smtClean="0"/>
              <a:pPr/>
              <a:t>‹#›</a:t>
            </a:fld>
            <a:endParaRPr lang="en-US"/>
          </a:p>
        </p:txBody>
      </p:sp>
      <p:sp>
        <p:nvSpPr>
          <p:cNvPr id="9" name="TextBox 8"/>
          <p:cNvSpPr txBox="1"/>
          <p:nvPr/>
        </p:nvSpPr>
        <p:spPr>
          <a:xfrm rot="16200000">
            <a:off x="8593111" y="561668"/>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Alt.">
    <p:spTree>
      <p:nvGrpSpPr>
        <p:cNvPr id="1" name=""/>
        <p:cNvGrpSpPr/>
        <p:nvPr/>
      </p:nvGrpSpPr>
      <p:grpSpPr>
        <a:xfrm>
          <a:off x="0" y="0"/>
          <a:ext cx="0" cy="0"/>
          <a:chOff x="0" y="0"/>
          <a:chExt cx="0" cy="0"/>
        </a:xfrm>
      </p:grpSpPr>
      <p:sp>
        <p:nvSpPr>
          <p:cNvPr id="7" name="Rectangle 6"/>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98474" y="134471"/>
            <a:ext cx="7556313" cy="995082"/>
          </a:xfrm>
        </p:spPr>
        <p:txBody>
          <a:bodyPr anchor="b" anchorCtr="0"/>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62B1B13E-D5AF-485E-81A1-82A140076526}" type="datetime4">
              <a:rPr lang="en-US" smtClean="0"/>
              <a:pPr/>
              <a:t>July 10, 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754ED01-E2A0-4C1E-8E21-014B99041579}" type="slidenum">
              <a:rPr lang="en-US" smtClean="0"/>
              <a:pPr/>
              <a:t>‹#›</a:t>
            </a:fld>
            <a:endParaRPr lang="en-US" dirty="0"/>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10" name="Text Placeholder 3"/>
          <p:cNvSpPr>
            <a:spLocks noGrp="1"/>
          </p:cNvSpPr>
          <p:nvPr>
            <p:ph type="body" sz="half" idx="2"/>
          </p:nvPr>
        </p:nvSpPr>
        <p:spPr>
          <a:xfrm>
            <a:off x="498518" y="1129553"/>
            <a:ext cx="7558960" cy="774700"/>
          </a:xfrm>
        </p:spPr>
        <p:txBody>
          <a:bodyPr vert="horz" lIns="91440" tIns="45720" rIns="91440" bIns="45720" rtlCol="0" anchor="t" anchorCtr="0">
            <a:noAutofit/>
          </a:bodyPr>
          <a:lstStyle>
            <a:lvl1pPr marL="0" indent="0">
              <a:buNone/>
              <a:defRPr kumimoji="0" sz="2400" b="0" i="0" u="none" strike="noStrike" kern="1200" cap="none" spc="0" normalizeH="0" baseline="0">
                <a:ln>
                  <a:noFill/>
                </a:ln>
                <a:solidFill>
                  <a:schemeClr val="accent3"/>
                </a:solidFill>
                <a:effectLst/>
                <a:uLnTx/>
                <a:uFillTx/>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text styles</a:t>
            </a:r>
          </a:p>
        </p:txBody>
      </p:sp>
    </p:spTree>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2 Pictures">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a:off x="4800600" y="6425640"/>
            <a:ext cx="1232647" cy="365125"/>
          </a:xfrm>
        </p:spPr>
        <p:txBody>
          <a:bodyPr/>
          <a:lstStyle>
            <a:lvl1pPr algn="l">
              <a:defRPr/>
            </a:lvl1pPr>
          </a:lstStyle>
          <a:p>
            <a:fld id="{62B1B13E-D5AF-485E-81A1-82A140076526}" type="datetime4">
              <a:rPr lang="en-US" smtClean="0"/>
              <a:pPr/>
              <a:t>July 10, 2014</a:t>
            </a:fld>
            <a:endParaRPr lang="en-US" dirty="0"/>
          </a:p>
        </p:txBody>
      </p:sp>
      <p:sp>
        <p:nvSpPr>
          <p:cNvPr id="5" name="Footer Placeholder 4"/>
          <p:cNvSpPr>
            <a:spLocks noGrp="1"/>
          </p:cNvSpPr>
          <p:nvPr>
            <p:ph type="ftr" sz="quarter" idx="11"/>
          </p:nvPr>
        </p:nvSpPr>
        <p:spPr>
          <a:xfrm>
            <a:off x="6311153" y="6425640"/>
            <a:ext cx="2617694" cy="365125"/>
          </a:xfrm>
        </p:spPr>
        <p:txBody>
          <a:bodyPr/>
          <a:lstStyle>
            <a:lvl1pPr algn="r">
              <a:defRPr/>
            </a:lvl1pPr>
          </a:lstStyle>
          <a:p>
            <a:endParaRPr lang="en-US" dirty="0"/>
          </a:p>
        </p:txBody>
      </p:sp>
      <p:sp>
        <p:nvSpPr>
          <p:cNvPr id="7" name="Rectangle 6"/>
          <p:cNvSpPr/>
          <p:nvPr/>
        </p:nvSpPr>
        <p:spPr>
          <a:xfrm>
            <a:off x="282575" y="228600"/>
            <a:ext cx="4235450" cy="4187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624388" y="237744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Picture Placeholder 12"/>
          <p:cNvSpPr>
            <a:spLocks noGrp="1"/>
          </p:cNvSpPr>
          <p:nvPr>
            <p:ph type="pic" sz="quarter" idx="12"/>
          </p:nvPr>
        </p:nvSpPr>
        <p:spPr>
          <a:xfrm>
            <a:off x="4624388" y="228600"/>
            <a:ext cx="2057400" cy="2039112"/>
          </a:xfrm>
        </p:spPr>
        <p:txBody>
          <a:bodyPr/>
          <a:lstStyle>
            <a:lvl1pPr>
              <a:buNone/>
              <a:defRPr/>
            </a:lvl1pPr>
          </a:lstStyle>
          <a:p>
            <a:r>
              <a:rPr lang="en-US" smtClean="0"/>
              <a:t>Drag picture to placeholder or click icon to add</a:t>
            </a:r>
            <a:endParaRPr/>
          </a:p>
        </p:txBody>
      </p:sp>
      <p:sp>
        <p:nvSpPr>
          <p:cNvPr id="14" name="Picture Placeholder 12"/>
          <p:cNvSpPr>
            <a:spLocks noGrp="1"/>
          </p:cNvSpPr>
          <p:nvPr>
            <p:ph type="pic" sz="quarter" idx="13"/>
          </p:nvPr>
        </p:nvSpPr>
        <p:spPr>
          <a:xfrm>
            <a:off x="6802438" y="2377440"/>
            <a:ext cx="2057400" cy="2039112"/>
          </a:xfrm>
        </p:spPr>
        <p:txBody>
          <a:bodyPr/>
          <a:lstStyle>
            <a:lvl1pPr>
              <a:buNone/>
              <a:defRPr/>
            </a:lvl1pPr>
          </a:lstStyle>
          <a:p>
            <a:r>
              <a:rPr lang="en-US" smtClean="0"/>
              <a:t>Drag picture to placeholder or click icon to add</a:t>
            </a:r>
            <a:endParaRPr/>
          </a:p>
        </p:txBody>
      </p:sp>
      <p:sp>
        <p:nvSpPr>
          <p:cNvPr id="16" name="Text Placeholder 3"/>
          <p:cNvSpPr>
            <a:spLocks noGrp="1"/>
          </p:cNvSpPr>
          <p:nvPr>
            <p:ph type="body" sz="half" idx="2"/>
          </p:nvPr>
        </p:nvSpPr>
        <p:spPr>
          <a:xfrm>
            <a:off x="857250" y="1779494"/>
            <a:ext cx="3086100" cy="2040905"/>
          </a:xfrm>
        </p:spPr>
        <p:txBody>
          <a:bodyPr lIns="45720" tIns="45720" rIns="45720" anchor="t">
            <a:noAutofit/>
          </a:bodyPr>
          <a:lstStyle>
            <a:lvl1pPr marL="0" indent="0" algn="ctr">
              <a:spcBef>
                <a:spcPts val="600"/>
              </a:spcBef>
              <a:buNone/>
              <a:defRPr sz="4600">
                <a:solidFill>
                  <a:schemeClr val="bg1"/>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5" name="TextBox 14"/>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Tree>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658907" y="228600"/>
            <a:ext cx="820093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2286000" y="3124200"/>
            <a:ext cx="5638800" cy="1362075"/>
          </a:xfrm>
        </p:spPr>
        <p:txBody>
          <a:bodyPr anchor="b" anchorCtr="0">
            <a:normAutofit/>
          </a:bodyPr>
          <a:lstStyle>
            <a:lvl1pPr algn="l">
              <a:defRPr sz="3200" b="0" cap="none" baseline="0">
                <a:solidFill>
                  <a:schemeClr val="bg1"/>
                </a:solidFill>
              </a:defRPr>
            </a:lvl1pPr>
          </a:lstStyle>
          <a:p>
            <a:r>
              <a:rPr lang="en-US" smtClean="0"/>
              <a:t>Click to edit Master title style</a:t>
            </a:r>
            <a:endParaRPr/>
          </a:p>
        </p:txBody>
      </p:sp>
      <p:sp>
        <p:nvSpPr>
          <p:cNvPr id="3" name="Text Placeholder 2"/>
          <p:cNvSpPr>
            <a:spLocks noGrp="1"/>
          </p:cNvSpPr>
          <p:nvPr>
            <p:ph type="body" idx="1"/>
          </p:nvPr>
        </p:nvSpPr>
        <p:spPr>
          <a:xfrm>
            <a:off x="2286000" y="4495800"/>
            <a:ext cx="5638800" cy="1500187"/>
          </a:xfrm>
        </p:spPr>
        <p:txBody>
          <a:bodyPr anchor="t" anchorCtr="0">
            <a:normAutofit/>
          </a:bodyPr>
          <a:lstStyle>
            <a:lvl1pPr marL="0" indent="0">
              <a:spcBef>
                <a:spcPts val="300"/>
              </a:spcBef>
              <a:buNone/>
              <a:defRPr sz="1400" cap="none"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58906" y="6248774"/>
            <a:ext cx="1474694" cy="365125"/>
          </a:xfrm>
        </p:spPr>
        <p:txBody>
          <a:bodyPr/>
          <a:lstStyle>
            <a:lvl1pPr algn="l">
              <a:defRPr>
                <a:solidFill>
                  <a:schemeClr val="bg1"/>
                </a:solidFill>
              </a:defRPr>
            </a:lvl1pPr>
          </a:lstStyle>
          <a:p>
            <a:fld id="{28E80666-FB37-4B36-9149-507F3B0178E3}" type="datetimeFigureOut">
              <a:rPr lang="en-US" smtClean="0"/>
              <a:pPr/>
              <a:t>7/10/14</a:t>
            </a:fld>
            <a:endParaRPr lang="en-US"/>
          </a:p>
        </p:txBody>
      </p:sp>
      <p:sp>
        <p:nvSpPr>
          <p:cNvPr id="5" name="Footer Placeholder 4"/>
          <p:cNvSpPr>
            <a:spLocks noGrp="1"/>
          </p:cNvSpPr>
          <p:nvPr>
            <p:ph type="ftr" sz="quarter" idx="11"/>
          </p:nvPr>
        </p:nvSpPr>
        <p:spPr>
          <a:xfrm>
            <a:off x="2286000" y="6248774"/>
            <a:ext cx="5638800" cy="365125"/>
          </a:xfrm>
        </p:spPr>
        <p:txBody>
          <a:bodyPr/>
          <a:lstStyle>
            <a:lvl1pPr>
              <a:defRPr>
                <a:solidFill>
                  <a:schemeClr val="bg1"/>
                </a:solidFill>
              </a:defRPr>
            </a:lvl1pPr>
          </a:lstStyle>
          <a:p>
            <a:endParaRPr lang="en-US"/>
          </a:p>
        </p:txBody>
      </p:sp>
      <p:sp>
        <p:nvSpPr>
          <p:cNvPr id="6" name="Slide Number Placeholder 5"/>
          <p:cNvSpPr>
            <a:spLocks noGrp="1"/>
          </p:cNvSpPr>
          <p:nvPr>
            <p:ph type="sldNum" sz="quarter" idx="12"/>
          </p:nvPr>
        </p:nvSpPr>
        <p:spPr>
          <a:xfrm>
            <a:off x="8305800" y="6248774"/>
            <a:ext cx="554038" cy="365125"/>
          </a:xfrm>
        </p:spPr>
        <p:txBody>
          <a:bodyPr/>
          <a:lstStyle/>
          <a:p>
            <a:fld id="{D7E63A33-8271-4DD0-9C48-789913D7C115}" type="slidenum">
              <a:rPr lang="en-US" smtClean="0"/>
              <a:pPr/>
              <a:t>‹#›</a:t>
            </a:fld>
            <a:endParaRPr lang="en-US"/>
          </a:p>
        </p:txBody>
      </p:sp>
      <p:sp>
        <p:nvSpPr>
          <p:cNvPr id="8" name="TextBox 7"/>
          <p:cNvSpPr txBox="1"/>
          <p:nvPr/>
        </p:nvSpPr>
        <p:spPr>
          <a:xfrm>
            <a:off x="2003612" y="3110754"/>
            <a:ext cx="260909" cy="615553"/>
          </a:xfrm>
          <a:prstGeom prst="rect">
            <a:avLst/>
          </a:prstGeom>
          <a:noFill/>
        </p:spPr>
        <p:txBody>
          <a:bodyPr wrap="square" lIns="0" tIns="0" rIns="0" bIns="0" rtlCol="0">
            <a:spAutoFit/>
          </a:bodyPr>
          <a:lstStyle/>
          <a:p>
            <a:r>
              <a:rPr sz="4000" b="1">
                <a:solidFill>
                  <a:schemeClr val="accent1">
                    <a:lumMod val="60000"/>
                    <a:lumOff val="40000"/>
                  </a:schemeClr>
                </a:solidFill>
              </a:rPr>
              <a:t>+</a:t>
            </a:r>
          </a:p>
        </p:txBody>
      </p:sp>
      <p:sp>
        <p:nvSpPr>
          <p:cNvPr id="9" name="Rectangle 8"/>
          <p:cNvSpPr/>
          <p:nvPr/>
        </p:nvSpPr>
        <p:spPr>
          <a:xfrm>
            <a:off x="285750" y="228600"/>
            <a:ext cx="212725" cy="634523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11" name="Rectangle 10"/>
          <p:cNvSpPr/>
          <p:nvPr/>
        </p:nvSpPr>
        <p:spPr>
          <a:xfrm>
            <a:off x="8210550" y="282574"/>
            <a:ext cx="642097"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8068235" y="282574"/>
            <a:ext cx="9144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39987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113A18F4-33C3-445B-924C-31108C51719C}" type="datetime4">
              <a:rPr lang="en-US" smtClean="0"/>
              <a:pPr/>
              <a:t>July 10, 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54ED01-E2A0-4C1E-8E21-014B9904157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Rectangle 9"/>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TextBox 11"/>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4" name="Content Placeholder 3"/>
          <p:cNvSpPr>
            <a:spLocks noGrp="1"/>
          </p:cNvSpPr>
          <p:nvPr>
            <p:ph sz="half" idx="2"/>
          </p:nvPr>
        </p:nvSpPr>
        <p:spPr>
          <a:xfrm>
            <a:off x="497541"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6" name="Content Placeholder 5"/>
          <p:cNvSpPr>
            <a:spLocks noGrp="1"/>
          </p:cNvSpPr>
          <p:nvPr>
            <p:ph sz="quarter" idx="4"/>
          </p:nvPr>
        </p:nvSpPr>
        <p:spPr>
          <a:xfrm>
            <a:off x="4399878"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3AF7543A-E259-478F-9E0D-57BA40E442B7}" type="datetime4">
              <a:rPr lang="en-US" smtClean="0"/>
              <a:pPr/>
              <a:t>July 10, 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754ED01-E2A0-4C1E-8E21-014B99041579}" type="slidenum">
              <a:rPr lang="en-US" smtClean="0"/>
              <a:pPr/>
              <a:t>‹#›</a:t>
            </a:fld>
            <a:endParaRPr lang="en-US"/>
          </a:p>
        </p:txBody>
      </p:sp>
      <p:sp>
        <p:nvSpPr>
          <p:cNvPr id="3" name="Text Placeholder 2"/>
          <p:cNvSpPr>
            <a:spLocks noGrp="1"/>
          </p:cNvSpPr>
          <p:nvPr>
            <p:ph type="body" idx="1"/>
          </p:nvPr>
        </p:nvSpPr>
        <p:spPr>
          <a:xfrm>
            <a:off x="497541" y="2070847"/>
            <a:ext cx="3657600" cy="322729"/>
          </a:xfrm>
          <a:prstGeom prst="rect">
            <a:avLst/>
          </a:prstGeom>
          <a:solidFill>
            <a:schemeClr val="accent3"/>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399878" y="2070847"/>
            <a:ext cx="3657600" cy="322729"/>
          </a:xfrm>
          <a:prstGeom prst="rect">
            <a:avLst/>
          </a:prstGeom>
          <a:solidFill>
            <a:schemeClr val="accent3">
              <a:lumMod val="60000"/>
              <a:lumOff val="40000"/>
            </a:schemeClr>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98517" y="1985963"/>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62B1B13E-D5AF-485E-81A1-82A140076526}" type="datetime4">
              <a:rPr lang="en-US" smtClean="0"/>
              <a:pPr/>
              <a:t>July 10, 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3" name="Content Placeholder 2"/>
          <p:cNvSpPr>
            <a:spLocks noGrp="1"/>
          </p:cNvSpPr>
          <p:nvPr>
            <p:ph sz="half" idx="14"/>
          </p:nvPr>
        </p:nvSpPr>
        <p:spPr>
          <a:xfrm>
            <a:off x="498517" y="4164965"/>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4" name="Rectangle 13"/>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5" name="Slide Number Placeholder 6"/>
          <p:cNvSpPr>
            <a:spLocks noGrp="1"/>
          </p:cNvSpPr>
          <p:nvPr>
            <p:ph type="sldNum" sz="quarter" idx="12"/>
          </p:nvPr>
        </p:nvSpPr>
        <p:spPr>
          <a:xfrm>
            <a:off x="8305800" y="242234"/>
            <a:ext cx="554038" cy="365125"/>
          </a:xfrm>
        </p:spPr>
        <p:txBody>
          <a:bodyPr/>
          <a:lstStyle/>
          <a:p>
            <a:fld id="{2754ED01-E2A0-4C1E-8E21-014B99041579}" type="slidenum">
              <a:rPr lang="en-US" smtClean="0"/>
              <a:pPr/>
              <a:t>‹#›</a:t>
            </a:fld>
            <a:endParaRPr lang="en-US" dirty="0"/>
          </a:p>
        </p:txBody>
      </p:sp>
    </p:spTree>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8" name="Rectangle 7"/>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62B1B13E-D5AF-485E-81A1-82A140076526}" type="datetime4">
              <a:rPr lang="en-US" smtClean="0"/>
              <a:pPr/>
              <a:t>July 10, 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754ED01-E2A0-4C1E-8E21-014B99041579}" type="slidenum">
              <a:rPr lang="en-US" smtClean="0"/>
              <a:pPr/>
              <a:t>‹#›</a:t>
            </a:fld>
            <a:endParaRPr lang="en-US" dirty="0"/>
          </a:p>
        </p:txBody>
      </p:sp>
      <p:sp>
        <p:nvSpPr>
          <p:cNvPr id="11" name="Content Placeholder 2"/>
          <p:cNvSpPr>
            <a:spLocks noGrp="1"/>
          </p:cNvSpPr>
          <p:nvPr>
            <p:ph sz="half" idx="15"/>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3"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hf sldNum="0" hdr="0" ftr="0" dt="0"/>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theme" Target="../theme/theme1.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8474" y="484094"/>
            <a:ext cx="7556313" cy="1116106"/>
          </a:xfrm>
          <a:prstGeom prst="rect">
            <a:avLst/>
          </a:prstGeom>
        </p:spPr>
        <p:txBody>
          <a:bodyPr vert="horz" lIns="91440" tIns="45720" rIns="91440" bIns="45720" rtlCol="0" anchor="t" anchorCtr="0">
            <a:noAutofit/>
          </a:bodyPr>
          <a:lstStyle/>
          <a:p>
            <a:r>
              <a:rPr lang="en-US" smtClean="0"/>
              <a:t>Click to edit Master title style</a:t>
            </a:r>
            <a:endParaRPr/>
          </a:p>
        </p:txBody>
      </p:sp>
      <p:sp>
        <p:nvSpPr>
          <p:cNvPr id="3" name="Text Placeholder 2"/>
          <p:cNvSpPr>
            <a:spLocks noGrp="1"/>
          </p:cNvSpPr>
          <p:nvPr>
            <p:ph type="body" idx="1"/>
          </p:nvPr>
        </p:nvSpPr>
        <p:spPr>
          <a:xfrm>
            <a:off x="498474" y="1981200"/>
            <a:ext cx="7556313" cy="4144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6795247" y="6423585"/>
            <a:ext cx="2133600" cy="365125"/>
          </a:xfrm>
          <a:prstGeom prst="rect">
            <a:avLst/>
          </a:prstGeom>
        </p:spPr>
        <p:txBody>
          <a:bodyPr vert="horz" lIns="91440" tIns="45720" rIns="91440" bIns="45720" rtlCol="0" anchor="ctr"/>
          <a:lstStyle>
            <a:lvl1pPr algn="r">
              <a:defRPr sz="1100">
                <a:solidFill>
                  <a:schemeClr val="tx1">
                    <a:lumMod val="65000"/>
                    <a:lumOff val="35000"/>
                  </a:schemeClr>
                </a:solidFill>
              </a:defRPr>
            </a:lvl1pPr>
          </a:lstStyle>
          <a:p>
            <a:fld id="{62B1B13E-D5AF-485E-81A1-82A140076526}" type="datetime4">
              <a:rPr lang="en-US" smtClean="0"/>
              <a:pPr/>
              <a:t>July 10, 2014</a:t>
            </a:fld>
            <a:endParaRPr lang="en-US" dirty="0"/>
          </a:p>
        </p:txBody>
      </p:sp>
      <p:sp>
        <p:nvSpPr>
          <p:cNvPr id="5" name="Footer Placeholder 4"/>
          <p:cNvSpPr>
            <a:spLocks noGrp="1"/>
          </p:cNvSpPr>
          <p:nvPr>
            <p:ph type="ftr" sz="quarter" idx="3"/>
          </p:nvPr>
        </p:nvSpPr>
        <p:spPr>
          <a:xfrm>
            <a:off x="201706" y="6423585"/>
            <a:ext cx="6122894"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endParaRPr lang="en-US" dirty="0"/>
          </a:p>
        </p:txBody>
      </p:sp>
      <p:sp>
        <p:nvSpPr>
          <p:cNvPr id="6" name="Slide Number Placeholder 5"/>
          <p:cNvSpPr>
            <a:spLocks noGrp="1"/>
          </p:cNvSpPr>
          <p:nvPr>
            <p:ph type="sldNum" sz="quarter" idx="4"/>
          </p:nvPr>
        </p:nvSpPr>
        <p:spPr>
          <a:xfrm>
            <a:off x="8305800" y="242234"/>
            <a:ext cx="554038" cy="365125"/>
          </a:xfrm>
          <a:prstGeom prst="rect">
            <a:avLst/>
          </a:prstGeom>
        </p:spPr>
        <p:txBody>
          <a:bodyPr vert="horz" lIns="91440" tIns="45720" rIns="91440" bIns="45720" rtlCol="0" anchor="ctr"/>
          <a:lstStyle>
            <a:lvl1pPr algn="r">
              <a:defRPr sz="1400">
                <a:solidFill>
                  <a:schemeClr val="bg1"/>
                </a:solidFill>
              </a:defRPr>
            </a:lvl1pPr>
          </a:lstStyle>
          <a:p>
            <a:fld id="{2754ED01-E2A0-4C1E-8E21-014B99041579}"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4343" r:id="rId1"/>
    <p:sldLayoutId id="2147484344" r:id="rId2"/>
    <p:sldLayoutId id="2147484345" r:id="rId3"/>
    <p:sldLayoutId id="2147484346" r:id="rId4"/>
    <p:sldLayoutId id="2147484347" r:id="rId5"/>
    <p:sldLayoutId id="2147484348" r:id="rId6"/>
    <p:sldLayoutId id="2147484349" r:id="rId7"/>
    <p:sldLayoutId id="2147484350" r:id="rId8"/>
    <p:sldLayoutId id="2147484351" r:id="rId9"/>
    <p:sldLayoutId id="2147484352" r:id="rId10"/>
    <p:sldLayoutId id="2147484353" r:id="rId11"/>
    <p:sldLayoutId id="2147484354" r:id="rId12"/>
    <p:sldLayoutId id="2147484355" r:id="rId13"/>
    <p:sldLayoutId id="2147484356" r:id="rId14"/>
    <p:sldLayoutId id="2147484357" r:id="rId15"/>
    <p:sldLayoutId id="2147484358" r:id="rId16"/>
    <p:sldLayoutId id="2147484359" r:id="rId17"/>
    <p:sldLayoutId id="2147484360" r:id="rId18"/>
    <p:sldLayoutId id="2147484361" r:id="rId19"/>
    <p:sldLayoutId id="2147484362" r:id="rId20"/>
  </p:sldLayoutIdLst>
  <p:hf sldNum="0" hdr="0" ftr="0" dt="0"/>
  <p:txStyles>
    <p:titleStyle>
      <a:lvl1pPr algn="l" defTabSz="914400" rtl="0" eaLnBrk="1" latinLnBrk="0" hangingPunct="1">
        <a:spcBef>
          <a:spcPct val="0"/>
        </a:spcBef>
        <a:buNone/>
        <a:defRPr sz="3600" b="0" kern="1200">
          <a:solidFill>
            <a:schemeClr val="accent1"/>
          </a:solidFill>
          <a:latin typeface="+mj-lt"/>
          <a:ea typeface="+mj-ea"/>
          <a:cs typeface="+mj-cs"/>
        </a:defRPr>
      </a:lvl1pPr>
    </p:titleStyle>
    <p:bodyStyle>
      <a:lvl1pPr marL="228600" indent="-228600" algn="l" defTabSz="914400"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0.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1.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chart" Target="../charts/chart2.xml"/><Relationship Id="rId4" Type="http://schemas.openxmlformats.org/officeDocument/2006/relationships/chart" Target="../charts/chart3.xml"/><Relationship Id="rId1" Type="http://schemas.openxmlformats.org/officeDocument/2006/relationships/slideLayout" Target="../slideLayouts/slideLayout9.xml"/><Relationship Id="rId2" Type="http://schemas.openxmlformats.org/officeDocument/2006/relationships/chart" Target="../charts/chart1.xml"/></Relationships>
</file>

<file path=ppt/slides/_rels/slide19.xml.rels><?xml version="1.0" encoding="UTF-8" standalone="yes"?>
<Relationships xmlns="http://schemas.openxmlformats.org/package/2006/relationships"><Relationship Id="rId3" Type="http://schemas.openxmlformats.org/officeDocument/2006/relationships/chart" Target="../charts/chart5.xml"/><Relationship Id="rId4" Type="http://schemas.openxmlformats.org/officeDocument/2006/relationships/chart" Target="../charts/chart6.xml"/><Relationship Id="rId1" Type="http://schemas.openxmlformats.org/officeDocument/2006/relationships/slideLayout" Target="../slideLayouts/slideLayout9.xml"/><Relationship Id="rId2" Type="http://schemas.openxmlformats.org/officeDocument/2006/relationships/chart" Target="../charts/chart4.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4" Type="http://schemas.openxmlformats.org/officeDocument/2006/relationships/image" Target="../media/image3.jpg"/><Relationship Id="rId1" Type="http://schemas.openxmlformats.org/officeDocument/2006/relationships/slideLayout" Target="../slideLayouts/slideLayout9.xml"/><Relationship Id="rId2" Type="http://schemas.openxmlformats.org/officeDocument/2006/relationships/image" Target="../media/image1.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jpg"/><Relationship Id="rId3" Type="http://schemas.openxmlformats.org/officeDocument/2006/relationships/image" Target="../media/image5.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3089" y="4587285"/>
            <a:ext cx="7326732" cy="1112189"/>
          </a:xfrm>
        </p:spPr>
        <p:txBody>
          <a:bodyPr>
            <a:normAutofit/>
          </a:bodyPr>
          <a:lstStyle/>
          <a:p>
            <a:r>
              <a:rPr lang="en-US" dirty="0" smtClean="0"/>
              <a:t>Enhancing Parent Involvement in NC-CCSS for K-2 Mathematics </a:t>
            </a:r>
            <a:endParaRPr lang="en-US" dirty="0"/>
          </a:p>
        </p:txBody>
      </p:sp>
      <p:sp>
        <p:nvSpPr>
          <p:cNvPr id="3" name="Subtitle 2"/>
          <p:cNvSpPr>
            <a:spLocks noGrp="1"/>
          </p:cNvSpPr>
          <p:nvPr>
            <p:ph type="subTitle" idx="1"/>
          </p:nvPr>
        </p:nvSpPr>
        <p:spPr>
          <a:xfrm>
            <a:off x="5641695" y="6040006"/>
            <a:ext cx="2995910" cy="389554"/>
          </a:xfrm>
        </p:spPr>
        <p:txBody>
          <a:bodyPr>
            <a:normAutofit fontScale="92500"/>
          </a:bodyPr>
          <a:lstStyle/>
          <a:p>
            <a:r>
              <a:rPr lang="en-US" dirty="0" smtClean="0"/>
              <a:t>Presented By: 2014 REU Math Team </a:t>
            </a:r>
            <a:endParaRPr lang="en-US" dirty="0"/>
          </a:p>
        </p:txBody>
      </p:sp>
    </p:spTree>
    <p:extLst>
      <p:ext uri="{BB962C8B-B14F-4D97-AF65-F5344CB8AC3E}">
        <p14:creationId xmlns:p14="http://schemas.microsoft.com/office/powerpoint/2010/main" val="847166992"/>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0554" y="823073"/>
            <a:ext cx="6562156" cy="537241"/>
          </a:xfrm>
        </p:spPr>
        <p:txBody>
          <a:bodyPr>
            <a:normAutofit fontScale="90000"/>
          </a:bodyPr>
          <a:lstStyle/>
          <a:p>
            <a:pPr algn="ctr"/>
            <a:r>
              <a:rPr lang="en-US" dirty="0" smtClean="0"/>
              <a:t>Math FUN</a:t>
            </a:r>
            <a:endParaRPr lang="en-US" dirty="0"/>
          </a:p>
        </p:txBody>
      </p:sp>
      <p:pic>
        <p:nvPicPr>
          <p:cNvPr id="6" name="Content Placeholder 5" descr="Math%20Fun.jpg"/>
          <p:cNvPicPr>
            <a:picLocks noGrp="1" noChangeAspect="1"/>
          </p:cNvPicPr>
          <p:nvPr>
            <p:ph idx="1"/>
          </p:nvPr>
        </p:nvPicPr>
        <p:blipFill>
          <a:blip r:embed="rId2">
            <a:extLst>
              <a:ext uri="{28A0092B-C50C-407E-A947-70E740481C1C}">
                <a14:useLocalDpi xmlns:a14="http://schemas.microsoft.com/office/drawing/2010/main" val="0"/>
              </a:ext>
            </a:extLst>
          </a:blip>
          <a:srcRect t="632" b="632"/>
          <a:stretch>
            <a:fillRect/>
          </a:stretch>
        </p:blipFill>
        <p:spPr>
          <a:xfrm>
            <a:off x="281375" y="1997423"/>
            <a:ext cx="7944640" cy="4320513"/>
          </a:xfrm>
        </p:spPr>
      </p:pic>
    </p:spTree>
    <p:extLst>
      <p:ext uri="{BB962C8B-B14F-4D97-AF65-F5344CB8AC3E}">
        <p14:creationId xmlns:p14="http://schemas.microsoft.com/office/powerpoint/2010/main" val="3821495876"/>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6472" y="1059391"/>
            <a:ext cx="3255264" cy="1162050"/>
          </a:xfrm>
        </p:spPr>
        <p:txBody>
          <a:bodyPr/>
          <a:lstStyle/>
          <a:p>
            <a:pPr algn="ctr"/>
            <a:r>
              <a:rPr lang="en-US" dirty="0" smtClean="0"/>
              <a:t>NXT LEGO Robotics</a:t>
            </a:r>
            <a:endParaRPr lang="en-US" dirty="0"/>
          </a:p>
        </p:txBody>
      </p:sp>
      <p:sp>
        <p:nvSpPr>
          <p:cNvPr id="3" name="Content Placeholder 2"/>
          <p:cNvSpPr>
            <a:spLocks noGrp="1"/>
          </p:cNvSpPr>
          <p:nvPr>
            <p:ph idx="1"/>
          </p:nvPr>
        </p:nvSpPr>
        <p:spPr>
          <a:xfrm>
            <a:off x="306472" y="3344334"/>
            <a:ext cx="3440028" cy="2398712"/>
          </a:xfrm>
        </p:spPr>
        <p:txBody>
          <a:bodyPr>
            <a:normAutofit fontScale="77500" lnSpcReduction="20000"/>
          </a:bodyPr>
          <a:lstStyle/>
          <a:p>
            <a:r>
              <a:rPr lang="en-US" dirty="0"/>
              <a:t>Engaged students by displaying a PowerPoint presentation on the construction and programming of the NXT Lego Robots.</a:t>
            </a:r>
          </a:p>
          <a:p>
            <a:r>
              <a:rPr lang="en-US" dirty="0" smtClean="0"/>
              <a:t>Assembled team </a:t>
            </a:r>
            <a:r>
              <a:rPr lang="en-US" dirty="0"/>
              <a:t>robots from NXT Lego Set with little assistance from REU members</a:t>
            </a:r>
          </a:p>
          <a:p>
            <a:r>
              <a:rPr lang="en-US" dirty="0"/>
              <a:t>P</a:t>
            </a:r>
            <a:r>
              <a:rPr lang="en-US" dirty="0" smtClean="0"/>
              <a:t>rogrammed </a:t>
            </a:r>
            <a:r>
              <a:rPr lang="en-US" dirty="0"/>
              <a:t>the robots to complete an obstacle course designed by the REU </a:t>
            </a:r>
            <a:r>
              <a:rPr lang="en-US" dirty="0" smtClean="0"/>
              <a:t>team</a:t>
            </a:r>
            <a:endParaRPr lang="en-US" dirty="0"/>
          </a:p>
        </p:txBody>
      </p:sp>
      <p:sp>
        <p:nvSpPr>
          <p:cNvPr id="4" name="Text Placeholder 3"/>
          <p:cNvSpPr>
            <a:spLocks noGrp="1"/>
          </p:cNvSpPr>
          <p:nvPr>
            <p:ph type="body" sz="half" idx="2"/>
          </p:nvPr>
        </p:nvSpPr>
        <p:spPr>
          <a:xfrm flipH="1">
            <a:off x="8688416" y="156422"/>
            <a:ext cx="45719" cy="45719"/>
          </a:xfrm>
        </p:spPr>
        <p:txBody>
          <a:bodyPr>
            <a:normAutofit fontScale="25000" lnSpcReduction="20000"/>
          </a:bodyPr>
          <a:lstStyle/>
          <a:p>
            <a:endParaRPr lang="en-US" dirty="0"/>
          </a:p>
        </p:txBody>
      </p:sp>
      <p:pic>
        <p:nvPicPr>
          <p:cNvPr id="10" name="Picture 9" descr="legonxt.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93442" y="2540242"/>
            <a:ext cx="3785447" cy="3421544"/>
          </a:xfrm>
          <a:prstGeom prst="rect">
            <a:avLst/>
          </a:prstGeom>
        </p:spPr>
      </p:pic>
    </p:spTree>
    <p:extLst>
      <p:ext uri="{BB962C8B-B14F-4D97-AF65-F5344CB8AC3E}">
        <p14:creationId xmlns:p14="http://schemas.microsoft.com/office/powerpoint/2010/main" val="1745616365"/>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927783" y="565152"/>
            <a:ext cx="5638800" cy="911206"/>
          </a:xfrm>
        </p:spPr>
        <p:txBody>
          <a:bodyPr>
            <a:normAutofit/>
          </a:bodyPr>
          <a:lstStyle/>
          <a:p>
            <a:pPr algn="ctr"/>
            <a:r>
              <a:rPr lang="en-US" sz="3600" dirty="0" smtClean="0"/>
              <a:t>LEGO Robotics</a:t>
            </a:r>
            <a:endParaRPr lang="en-US" sz="3600" dirty="0"/>
          </a:p>
        </p:txBody>
      </p:sp>
      <p:sp>
        <p:nvSpPr>
          <p:cNvPr id="4" name="Text Placeholder 3"/>
          <p:cNvSpPr>
            <a:spLocks noGrp="1"/>
          </p:cNvSpPr>
          <p:nvPr>
            <p:ph type="body" idx="1"/>
          </p:nvPr>
        </p:nvSpPr>
        <p:spPr>
          <a:xfrm flipV="1">
            <a:off x="909523" y="1715178"/>
            <a:ext cx="45719" cy="62822"/>
          </a:xfrm>
        </p:spPr>
        <p:txBody>
          <a:bodyPr>
            <a:normAutofit fontScale="25000" lnSpcReduction="20000"/>
          </a:bodyPr>
          <a:lstStyle/>
          <a:p>
            <a:endParaRPr lang="en-US" dirty="0"/>
          </a:p>
        </p:txBody>
      </p:sp>
      <p:pic>
        <p:nvPicPr>
          <p:cNvPr id="7" name="Picture 6" descr="Robotic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8996" y="1615167"/>
            <a:ext cx="8035104" cy="4463947"/>
          </a:xfrm>
          <a:prstGeom prst="rect">
            <a:avLst/>
          </a:prstGeom>
        </p:spPr>
      </p:pic>
    </p:spTree>
    <p:extLst>
      <p:ext uri="{BB962C8B-B14F-4D97-AF65-F5344CB8AC3E}">
        <p14:creationId xmlns:p14="http://schemas.microsoft.com/office/powerpoint/2010/main" val="4028626216"/>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6724" y="398694"/>
            <a:ext cx="7556313" cy="656899"/>
          </a:xfrm>
        </p:spPr>
        <p:txBody>
          <a:bodyPr/>
          <a:lstStyle/>
          <a:p>
            <a:pPr algn="ctr"/>
            <a:r>
              <a:rPr lang="en-US" dirty="0" smtClean="0"/>
              <a:t>Parent Workshop Flyer</a:t>
            </a:r>
            <a:endParaRPr lang="en-US" dirty="0"/>
          </a:p>
        </p:txBody>
      </p:sp>
      <p:pic>
        <p:nvPicPr>
          <p:cNvPr id="6" name="Content Placeholder 5" descr="Screen Shot 2014-07-08 at 3.40.55 PM.png"/>
          <p:cNvPicPr>
            <a:picLocks noGrp="1" noChangeAspect="1"/>
          </p:cNvPicPr>
          <p:nvPr>
            <p:ph idx="1"/>
          </p:nvPr>
        </p:nvPicPr>
        <p:blipFill rotWithShape="1">
          <a:blip r:embed="rId2">
            <a:extLst>
              <a:ext uri="{28A0092B-C50C-407E-A947-70E740481C1C}">
                <a14:useLocalDpi xmlns:a14="http://schemas.microsoft.com/office/drawing/2010/main" val="0"/>
              </a:ext>
            </a:extLst>
          </a:blip>
          <a:srcRect l="1" t="-1" r="-325" b="-117"/>
          <a:stretch/>
        </p:blipFill>
        <p:spPr>
          <a:xfrm>
            <a:off x="2053167" y="1058333"/>
            <a:ext cx="4457201" cy="5666902"/>
          </a:xfrm>
        </p:spPr>
      </p:pic>
    </p:spTree>
    <p:extLst>
      <p:ext uri="{BB962C8B-B14F-4D97-AF65-F5344CB8AC3E}">
        <p14:creationId xmlns:p14="http://schemas.microsoft.com/office/powerpoint/2010/main" val="1269640591"/>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7134" y="607135"/>
            <a:ext cx="7556313" cy="773706"/>
          </a:xfrm>
        </p:spPr>
        <p:txBody>
          <a:bodyPr/>
          <a:lstStyle/>
          <a:p>
            <a:pPr algn="ctr"/>
            <a:r>
              <a:rPr lang="en-US" dirty="0" smtClean="0"/>
              <a:t>Workshop Template</a:t>
            </a:r>
            <a:endParaRPr lang="en-US" dirty="0"/>
          </a:p>
        </p:txBody>
      </p:sp>
      <p:pic>
        <p:nvPicPr>
          <p:cNvPr id="6" name="Content Placeholder 5" descr="Screen Shot 2014-07-08 at 3.50.49 PM.png"/>
          <p:cNvPicPr>
            <a:picLocks noGrp="1" noChangeAspect="1"/>
          </p:cNvPicPr>
          <p:nvPr>
            <p:ph idx="1"/>
          </p:nvPr>
        </p:nvPicPr>
        <p:blipFill rotWithShape="1">
          <a:blip r:embed="rId2">
            <a:extLst>
              <a:ext uri="{28A0092B-C50C-407E-A947-70E740481C1C}">
                <a14:useLocalDpi xmlns:a14="http://schemas.microsoft.com/office/drawing/2010/main" val="0"/>
              </a:ext>
            </a:extLst>
          </a:blip>
          <a:srcRect l="2077" r="3075"/>
          <a:stretch/>
        </p:blipFill>
        <p:spPr>
          <a:xfrm>
            <a:off x="184535" y="1954001"/>
            <a:ext cx="8814279" cy="4776446"/>
          </a:xfrm>
        </p:spPr>
      </p:pic>
    </p:spTree>
    <p:extLst>
      <p:ext uri="{BB962C8B-B14F-4D97-AF65-F5344CB8AC3E}">
        <p14:creationId xmlns:p14="http://schemas.microsoft.com/office/powerpoint/2010/main" val="1992657563"/>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906451"/>
            <a:ext cx="7556313" cy="746745"/>
          </a:xfrm>
        </p:spPr>
        <p:txBody>
          <a:bodyPr/>
          <a:lstStyle/>
          <a:p>
            <a:pPr algn="ctr"/>
            <a:r>
              <a:rPr lang="en-US" dirty="0" smtClean="0"/>
              <a:t>Parent Workshop</a:t>
            </a:r>
            <a:endParaRPr lang="en-US" dirty="0"/>
          </a:p>
        </p:txBody>
      </p:sp>
      <p:pic>
        <p:nvPicPr>
          <p:cNvPr id="5" name="Content Placeholder 4" descr="WorkShop.jpg"/>
          <p:cNvPicPr>
            <a:picLocks noGrp="1" noChangeAspect="1"/>
          </p:cNvPicPr>
          <p:nvPr>
            <p:ph idx="1"/>
          </p:nvPr>
        </p:nvPicPr>
        <p:blipFill>
          <a:blip r:embed="rId2">
            <a:extLst>
              <a:ext uri="{28A0092B-C50C-407E-A947-70E740481C1C}">
                <a14:useLocalDpi xmlns:a14="http://schemas.microsoft.com/office/drawing/2010/main" val="0"/>
              </a:ext>
            </a:extLst>
          </a:blip>
          <a:srcRect t="632" b="632"/>
          <a:stretch>
            <a:fillRect/>
          </a:stretch>
        </p:blipFill>
        <p:spPr>
          <a:xfrm>
            <a:off x="574459" y="2051554"/>
            <a:ext cx="7849038" cy="4690891"/>
          </a:xfrm>
        </p:spPr>
      </p:pic>
    </p:spTree>
    <p:extLst>
      <p:ext uri="{BB962C8B-B14F-4D97-AF65-F5344CB8AC3E}">
        <p14:creationId xmlns:p14="http://schemas.microsoft.com/office/powerpoint/2010/main" val="4116018689"/>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Focus Questions </a:t>
            </a:r>
            <a:endParaRPr lang="en-US" dirty="0"/>
          </a:p>
        </p:txBody>
      </p:sp>
      <p:sp>
        <p:nvSpPr>
          <p:cNvPr id="3" name="Content Placeholder 2"/>
          <p:cNvSpPr>
            <a:spLocks noGrp="1"/>
          </p:cNvSpPr>
          <p:nvPr>
            <p:ph idx="1"/>
          </p:nvPr>
        </p:nvSpPr>
        <p:spPr/>
        <p:txBody>
          <a:bodyPr/>
          <a:lstStyle/>
          <a:p>
            <a:r>
              <a:rPr lang="en-US" dirty="0"/>
              <a:t>(1) What practices will increase parent awareness of K-2 NC-CCSS for mathematics at P. W. Moore Elementary School? </a:t>
            </a:r>
            <a:endParaRPr lang="en-US" dirty="0" smtClean="0"/>
          </a:p>
          <a:p>
            <a:r>
              <a:rPr lang="en-US" dirty="0" smtClean="0"/>
              <a:t>(</a:t>
            </a:r>
            <a:r>
              <a:rPr lang="en-US" dirty="0"/>
              <a:t>2) What methods can be used to strengthen parent skills in assisting with mathematics homework assignments at P. W. Moore Elementary School? </a:t>
            </a:r>
            <a:endParaRPr lang="en-US" dirty="0" smtClean="0"/>
          </a:p>
          <a:p>
            <a:r>
              <a:rPr lang="en-US" dirty="0" smtClean="0"/>
              <a:t>(</a:t>
            </a:r>
            <a:r>
              <a:rPr lang="en-US" dirty="0"/>
              <a:t>3) What actions can be taken to motivate parent involvement in the school improvement process focusing on mathematics at P. W. Moore Elementary School? </a:t>
            </a:r>
          </a:p>
          <a:p>
            <a:endParaRPr lang="en-US" dirty="0"/>
          </a:p>
        </p:txBody>
      </p:sp>
    </p:spTree>
    <p:extLst>
      <p:ext uri="{BB962C8B-B14F-4D97-AF65-F5344CB8AC3E}">
        <p14:creationId xmlns:p14="http://schemas.microsoft.com/office/powerpoint/2010/main" val="11862212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3776" y="340949"/>
            <a:ext cx="4949249" cy="786027"/>
          </a:xfrm>
        </p:spPr>
        <p:txBody>
          <a:bodyPr/>
          <a:lstStyle/>
          <a:p>
            <a:pPr algn="ctr"/>
            <a:r>
              <a:rPr lang="en-US" dirty="0" smtClean="0"/>
              <a:t>Pre and Post Surveys</a:t>
            </a:r>
            <a:endParaRPr lang="en-US" dirty="0"/>
          </a:p>
        </p:txBody>
      </p:sp>
      <p:pic>
        <p:nvPicPr>
          <p:cNvPr id="5" name="Content Placeholder 4" descr="Screen Shot 2014-07-02 at 4.38.16 PM.png"/>
          <p:cNvPicPr>
            <a:picLocks noGrp="1" noChangeAspect="1"/>
          </p:cNvPicPr>
          <p:nvPr>
            <p:ph idx="1"/>
          </p:nvPr>
        </p:nvPicPr>
        <p:blipFill rotWithShape="1">
          <a:blip r:embed="rId2">
            <a:extLst>
              <a:ext uri="{28A0092B-C50C-407E-A947-70E740481C1C}">
                <a14:useLocalDpi xmlns:a14="http://schemas.microsoft.com/office/drawing/2010/main" val="0"/>
              </a:ext>
            </a:extLst>
          </a:blip>
          <a:srcRect l="-110" r="-737"/>
          <a:stretch/>
        </p:blipFill>
        <p:spPr>
          <a:xfrm>
            <a:off x="1793776" y="1131473"/>
            <a:ext cx="5224207" cy="5420929"/>
          </a:xfrm>
        </p:spPr>
      </p:pic>
    </p:spTree>
    <p:extLst>
      <p:ext uri="{BB962C8B-B14F-4D97-AF65-F5344CB8AC3E}">
        <p14:creationId xmlns:p14="http://schemas.microsoft.com/office/powerpoint/2010/main" val="3707215536"/>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172321"/>
            <a:ext cx="7556313" cy="737846"/>
          </a:xfrm>
        </p:spPr>
        <p:txBody>
          <a:bodyPr>
            <a:normAutofit/>
          </a:bodyPr>
          <a:lstStyle/>
          <a:p>
            <a:pPr algn="ctr"/>
            <a:r>
              <a:rPr lang="en-US" dirty="0" smtClean="0"/>
              <a:t>Pre-Survey Breakdown Results</a:t>
            </a:r>
            <a:endParaRPr lang="en-US" dirty="0"/>
          </a:p>
        </p:txBody>
      </p:sp>
      <p:graphicFrame>
        <p:nvGraphicFramePr>
          <p:cNvPr id="22" name="Content Placeholder 21"/>
          <p:cNvGraphicFramePr>
            <a:graphicFrameLocks noGrp="1"/>
          </p:cNvGraphicFramePr>
          <p:nvPr>
            <p:ph sz="half" idx="1"/>
            <p:extLst>
              <p:ext uri="{D42A27DB-BD31-4B8C-83A1-F6EECF244321}">
                <p14:modId xmlns:p14="http://schemas.microsoft.com/office/powerpoint/2010/main" val="3001255972"/>
              </p:ext>
            </p:extLst>
          </p:nvPr>
        </p:nvGraphicFramePr>
        <p:xfrm>
          <a:off x="4667250" y="2328333"/>
          <a:ext cx="4476750" cy="255058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1" name="Content Placeholder 20"/>
          <p:cNvGraphicFramePr>
            <a:graphicFrameLocks noGrp="1"/>
          </p:cNvGraphicFramePr>
          <p:nvPr>
            <p:ph sz="half" idx="15"/>
            <p:extLst>
              <p:ext uri="{D42A27DB-BD31-4B8C-83A1-F6EECF244321}">
                <p14:modId xmlns:p14="http://schemas.microsoft.com/office/powerpoint/2010/main" val="1808153921"/>
              </p:ext>
            </p:extLst>
          </p:nvPr>
        </p:nvGraphicFramePr>
        <p:xfrm>
          <a:off x="-30689" y="920750"/>
          <a:ext cx="4909606" cy="231775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8" name="Content Placeholder 27"/>
          <p:cNvGraphicFramePr>
            <a:graphicFrameLocks noGrp="1"/>
          </p:cNvGraphicFramePr>
          <p:nvPr>
            <p:ph sz="half" idx="16"/>
            <p:extLst>
              <p:ext uri="{D42A27DB-BD31-4B8C-83A1-F6EECF244321}">
                <p14:modId xmlns:p14="http://schemas.microsoft.com/office/powerpoint/2010/main" val="3880338995"/>
              </p:ext>
            </p:extLst>
          </p:nvPr>
        </p:nvGraphicFramePr>
        <p:xfrm>
          <a:off x="-30689" y="4356908"/>
          <a:ext cx="4449751" cy="250109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42835357"/>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156010"/>
            <a:ext cx="7556313" cy="1116106"/>
          </a:xfrm>
        </p:spPr>
        <p:txBody>
          <a:bodyPr>
            <a:normAutofit/>
          </a:bodyPr>
          <a:lstStyle/>
          <a:p>
            <a:pPr algn="ctr"/>
            <a:r>
              <a:rPr lang="en-US" dirty="0" smtClean="0"/>
              <a:t>Post-Survey Breakdown Results</a:t>
            </a:r>
            <a:endParaRPr lang="en-US" dirty="0"/>
          </a:p>
        </p:txBody>
      </p:sp>
      <p:graphicFrame>
        <p:nvGraphicFramePr>
          <p:cNvPr id="16" name="Content Placeholder 15"/>
          <p:cNvGraphicFramePr>
            <a:graphicFrameLocks noGrp="1"/>
          </p:cNvGraphicFramePr>
          <p:nvPr>
            <p:ph sz="half" idx="15"/>
            <p:extLst>
              <p:ext uri="{D42A27DB-BD31-4B8C-83A1-F6EECF244321}">
                <p14:modId xmlns:p14="http://schemas.microsoft.com/office/powerpoint/2010/main" val="1260408707"/>
              </p:ext>
            </p:extLst>
          </p:nvPr>
        </p:nvGraphicFramePr>
        <p:xfrm>
          <a:off x="-1" y="920749"/>
          <a:ext cx="4709583" cy="237066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7" name="Content Placeholder 16"/>
          <p:cNvGraphicFramePr>
            <a:graphicFrameLocks noGrp="1"/>
          </p:cNvGraphicFramePr>
          <p:nvPr>
            <p:ph sz="half" idx="16"/>
            <p:extLst>
              <p:ext uri="{D42A27DB-BD31-4B8C-83A1-F6EECF244321}">
                <p14:modId xmlns:p14="http://schemas.microsoft.com/office/powerpoint/2010/main" val="3799861447"/>
              </p:ext>
            </p:extLst>
          </p:nvPr>
        </p:nvGraphicFramePr>
        <p:xfrm>
          <a:off x="4455582" y="2434166"/>
          <a:ext cx="4688417" cy="233610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ontent Placeholder 17"/>
          <p:cNvGraphicFramePr>
            <a:graphicFrameLocks noGrp="1"/>
          </p:cNvGraphicFramePr>
          <p:nvPr>
            <p:ph sz="half" idx="1"/>
            <p:extLst>
              <p:ext uri="{D42A27DB-BD31-4B8C-83A1-F6EECF244321}">
                <p14:modId xmlns:p14="http://schemas.microsoft.com/office/powerpoint/2010/main" val="3625617482"/>
              </p:ext>
            </p:extLst>
          </p:nvPr>
        </p:nvGraphicFramePr>
        <p:xfrm>
          <a:off x="-1" y="4392083"/>
          <a:ext cx="4709583" cy="237860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917628892"/>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98474" y="185745"/>
            <a:ext cx="7556313" cy="685500"/>
          </a:xfrm>
        </p:spPr>
        <p:txBody>
          <a:bodyPr>
            <a:normAutofit/>
          </a:bodyPr>
          <a:lstStyle/>
          <a:p>
            <a:pPr algn="ctr"/>
            <a:r>
              <a:rPr lang="en-US" dirty="0" smtClean="0"/>
              <a:t>Members</a:t>
            </a:r>
            <a:endParaRPr lang="en-US" dirty="0"/>
          </a:p>
        </p:txBody>
      </p:sp>
      <p:sp>
        <p:nvSpPr>
          <p:cNvPr id="12" name="TextBox 11"/>
          <p:cNvSpPr txBox="1"/>
          <p:nvPr/>
        </p:nvSpPr>
        <p:spPr>
          <a:xfrm>
            <a:off x="674062" y="3456634"/>
            <a:ext cx="2697211" cy="461665"/>
          </a:xfrm>
          <a:prstGeom prst="rect">
            <a:avLst/>
          </a:prstGeom>
          <a:noFill/>
        </p:spPr>
        <p:txBody>
          <a:bodyPr wrap="square" rtlCol="0">
            <a:spAutoFit/>
          </a:bodyPr>
          <a:lstStyle/>
          <a:p>
            <a:pPr algn="ctr"/>
            <a:r>
              <a:rPr lang="en-US" sz="1200" dirty="0" smtClean="0"/>
              <a:t>Deanna Mallard</a:t>
            </a:r>
          </a:p>
          <a:p>
            <a:pPr algn="ctr"/>
            <a:r>
              <a:rPr lang="en-US" sz="1200" dirty="0" smtClean="0"/>
              <a:t>Mississippi Valley State University</a:t>
            </a:r>
            <a:endParaRPr lang="en-US" sz="1200" dirty="0"/>
          </a:p>
        </p:txBody>
      </p:sp>
      <p:sp>
        <p:nvSpPr>
          <p:cNvPr id="3" name="TextBox 2"/>
          <p:cNvSpPr txBox="1"/>
          <p:nvPr/>
        </p:nvSpPr>
        <p:spPr>
          <a:xfrm>
            <a:off x="5122202" y="3373209"/>
            <a:ext cx="2569934" cy="461665"/>
          </a:xfrm>
          <a:prstGeom prst="rect">
            <a:avLst/>
          </a:prstGeom>
          <a:noFill/>
        </p:spPr>
        <p:txBody>
          <a:bodyPr wrap="none" rtlCol="0">
            <a:spAutoFit/>
          </a:bodyPr>
          <a:lstStyle/>
          <a:p>
            <a:pPr algn="ctr"/>
            <a:r>
              <a:rPr lang="en-US" sz="1200" dirty="0" smtClean="0"/>
              <a:t>Tayla Frizell</a:t>
            </a:r>
          </a:p>
          <a:p>
            <a:pPr algn="ctr"/>
            <a:r>
              <a:rPr lang="en-US" sz="1200" dirty="0" smtClean="0"/>
              <a:t>Mississippi Valley State University</a:t>
            </a:r>
            <a:endParaRPr lang="en-US" sz="1200" dirty="0"/>
          </a:p>
        </p:txBody>
      </p:sp>
      <p:sp>
        <p:nvSpPr>
          <p:cNvPr id="5" name="TextBox 4"/>
          <p:cNvSpPr txBox="1"/>
          <p:nvPr/>
        </p:nvSpPr>
        <p:spPr>
          <a:xfrm>
            <a:off x="3371273" y="6331316"/>
            <a:ext cx="1685077" cy="461665"/>
          </a:xfrm>
          <a:prstGeom prst="rect">
            <a:avLst/>
          </a:prstGeom>
          <a:noFill/>
        </p:spPr>
        <p:txBody>
          <a:bodyPr wrap="none" rtlCol="0">
            <a:spAutoFit/>
          </a:bodyPr>
          <a:lstStyle/>
          <a:p>
            <a:pPr algn="ctr"/>
            <a:r>
              <a:rPr lang="en-US" sz="1200" dirty="0" smtClean="0"/>
              <a:t>Nyjah Grant</a:t>
            </a:r>
          </a:p>
          <a:p>
            <a:pPr algn="ctr"/>
            <a:r>
              <a:rPr lang="en-US" sz="1200" dirty="0" smtClean="0"/>
              <a:t>Longwood University</a:t>
            </a:r>
            <a:endParaRPr lang="en-US" sz="1200" dirty="0"/>
          </a:p>
        </p:txBody>
      </p:sp>
      <p:pic>
        <p:nvPicPr>
          <p:cNvPr id="30" name="Content Placeholder 29" descr="picture1.jpg"/>
          <p:cNvPicPr>
            <a:picLocks noGrp="1" noChangeAspect="1"/>
          </p:cNvPicPr>
          <p:nvPr>
            <p:ph sz="half" idx="15"/>
          </p:nvPr>
        </p:nvPicPr>
        <p:blipFill rotWithShape="1">
          <a:blip r:embed="rId2" cstate="print">
            <a:extLst>
              <a:ext uri="{28A0092B-C50C-407E-A947-70E740481C1C}">
                <a14:useLocalDpi xmlns:a14="http://schemas.microsoft.com/office/drawing/2010/main" val="0"/>
              </a:ext>
            </a:extLst>
          </a:blip>
          <a:srcRect l="-1015" r="-1015"/>
          <a:stretch/>
        </p:blipFill>
        <p:spPr>
          <a:xfrm>
            <a:off x="782638" y="926797"/>
            <a:ext cx="2588635" cy="2537128"/>
          </a:xfrm>
        </p:spPr>
      </p:pic>
      <p:pic>
        <p:nvPicPr>
          <p:cNvPr id="7" name="Content Placeholder 6" descr="Profile-Picture.jpg"/>
          <p:cNvPicPr>
            <a:picLocks noGrp="1" noChangeAspect="1"/>
          </p:cNvPicPr>
          <p:nvPr>
            <p:ph sz="half" idx="1"/>
          </p:nvPr>
        </p:nvPicPr>
        <p:blipFill rotWithShape="1">
          <a:blip r:embed="rId3">
            <a:extLst>
              <a:ext uri="{28A0092B-C50C-407E-A947-70E740481C1C}">
                <a14:useLocalDpi xmlns:a14="http://schemas.microsoft.com/office/drawing/2010/main" val="0"/>
              </a:ext>
            </a:extLst>
          </a:blip>
          <a:srcRect l="-565" r="-565"/>
          <a:stretch/>
        </p:blipFill>
        <p:spPr>
          <a:xfrm>
            <a:off x="5123563" y="926819"/>
            <a:ext cx="2473346" cy="2445712"/>
          </a:xfrm>
        </p:spPr>
      </p:pic>
      <p:pic>
        <p:nvPicPr>
          <p:cNvPr id="9" name="Content Placeholder 8" descr="nyjah2.jpg"/>
          <p:cNvPicPr>
            <a:picLocks noGrp="1" noChangeAspect="1"/>
          </p:cNvPicPr>
          <p:nvPr>
            <p:ph sz="half" idx="16"/>
          </p:nvPr>
        </p:nvPicPr>
        <p:blipFill rotWithShape="1">
          <a:blip r:embed="rId4">
            <a:extLst>
              <a:ext uri="{28A0092B-C50C-407E-A947-70E740481C1C}">
                <a14:useLocalDpi xmlns:a14="http://schemas.microsoft.com/office/drawing/2010/main" val="0"/>
              </a:ext>
            </a:extLst>
          </a:blip>
          <a:srcRect l="-808" r="-808"/>
          <a:stretch/>
        </p:blipFill>
        <p:spPr>
          <a:xfrm>
            <a:off x="2978727" y="3918299"/>
            <a:ext cx="2505363" cy="2465532"/>
          </a:xfrm>
        </p:spPr>
      </p:pic>
    </p:spTree>
    <p:extLst>
      <p:ext uri="{BB962C8B-B14F-4D97-AF65-F5344CB8AC3E}">
        <p14:creationId xmlns:p14="http://schemas.microsoft.com/office/powerpoint/2010/main" val="2189404674"/>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98475" y="437978"/>
            <a:ext cx="7556313" cy="812215"/>
          </a:xfrm>
        </p:spPr>
        <p:txBody>
          <a:bodyPr>
            <a:normAutofit/>
          </a:bodyPr>
          <a:lstStyle/>
          <a:p>
            <a:pPr algn="ctr"/>
            <a:r>
              <a:rPr lang="en-US" dirty="0" smtClean="0"/>
              <a:t>Pre and Post Survey Comparison</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086849522"/>
              </p:ext>
            </p:extLst>
          </p:nvPr>
        </p:nvGraphicFramePr>
        <p:xfrm>
          <a:off x="498475" y="1373149"/>
          <a:ext cx="8051363" cy="537901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25260224"/>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630448"/>
            <a:ext cx="7556313" cy="720557"/>
          </a:xfrm>
        </p:spPr>
        <p:txBody>
          <a:bodyPr/>
          <a:lstStyle/>
          <a:p>
            <a:pPr algn="ctr"/>
            <a:r>
              <a:rPr lang="en-US" dirty="0" smtClean="0"/>
              <a:t>Conclusion</a:t>
            </a:r>
            <a:endParaRPr lang="en-US" dirty="0"/>
          </a:p>
        </p:txBody>
      </p:sp>
      <p:sp>
        <p:nvSpPr>
          <p:cNvPr id="3" name="Content Placeholder 2"/>
          <p:cNvSpPr>
            <a:spLocks noGrp="1"/>
          </p:cNvSpPr>
          <p:nvPr>
            <p:ph idx="1"/>
          </p:nvPr>
        </p:nvSpPr>
        <p:spPr>
          <a:xfrm>
            <a:off x="498474" y="1654110"/>
            <a:ext cx="7556313" cy="4698914"/>
          </a:xfrm>
        </p:spPr>
        <p:txBody>
          <a:bodyPr>
            <a:normAutofit fontScale="85000" lnSpcReduction="10000"/>
          </a:bodyPr>
          <a:lstStyle/>
          <a:p>
            <a:pPr marL="0" indent="0">
              <a:buNone/>
            </a:pPr>
            <a:r>
              <a:rPr lang="en-US" dirty="0"/>
              <a:t>The results of the </a:t>
            </a:r>
            <a:r>
              <a:rPr lang="en-US" dirty="0" smtClean="0"/>
              <a:t>surveys </a:t>
            </a:r>
            <a:r>
              <a:rPr lang="en-US" dirty="0"/>
              <a:t>concluded that </a:t>
            </a:r>
            <a:r>
              <a:rPr lang="en-US" dirty="0" smtClean="0"/>
              <a:t>Parent </a:t>
            </a:r>
            <a:r>
              <a:rPr lang="en-US" dirty="0"/>
              <a:t>I</a:t>
            </a:r>
            <a:r>
              <a:rPr lang="en-US" dirty="0" smtClean="0"/>
              <a:t>nvolvement </a:t>
            </a:r>
            <a:r>
              <a:rPr lang="en-US" dirty="0"/>
              <a:t>contributes to growth in student learning. </a:t>
            </a:r>
            <a:r>
              <a:rPr lang="en-US" dirty="0" smtClean="0"/>
              <a:t>Involved </a:t>
            </a:r>
            <a:r>
              <a:rPr lang="en-US" dirty="0"/>
              <a:t>parents accomplish things, including motivating and engaging their children, acquiring new knowledge and skills, and collaborating with teachers. But those accomplishments best serve their purpose when they lead their </a:t>
            </a:r>
            <a:r>
              <a:rPr lang="en-US" dirty="0" smtClean="0"/>
              <a:t>children </a:t>
            </a:r>
            <a:r>
              <a:rPr lang="en-US" dirty="0"/>
              <a:t>to help improve student achievement. </a:t>
            </a:r>
            <a:r>
              <a:rPr lang="en-US" dirty="0" smtClean="0"/>
              <a:t>The </a:t>
            </a:r>
            <a:r>
              <a:rPr lang="en-US" dirty="0"/>
              <a:t>workshop provided richer information on what skills and topics students are learning according to the </a:t>
            </a:r>
            <a:r>
              <a:rPr lang="en-US" dirty="0" smtClean="0"/>
              <a:t>North Carolina Common </a:t>
            </a:r>
            <a:r>
              <a:rPr lang="en-US" dirty="0"/>
              <a:t>Core State </a:t>
            </a:r>
            <a:r>
              <a:rPr lang="en-US" dirty="0" smtClean="0"/>
              <a:t>Standards. Assisting parents in an understanding of the </a:t>
            </a:r>
            <a:r>
              <a:rPr lang="en-US" dirty="0"/>
              <a:t>standards provided the parents with a different perspective on mathematics and understand the importance of being involved with their child’s </a:t>
            </a:r>
            <a:r>
              <a:rPr lang="en-US" dirty="0" smtClean="0"/>
              <a:t>education. Parents understood the math language by constructing different activities that can be used in the home during the workshops. Take</a:t>
            </a:r>
            <a:r>
              <a:rPr lang="en-US" dirty="0"/>
              <a:t>-home activities and tips </a:t>
            </a:r>
            <a:r>
              <a:rPr lang="en-US" dirty="0" smtClean="0"/>
              <a:t>given in the parent tool kits benefited parents in assisting with student homework and learning. Most </a:t>
            </a:r>
            <a:r>
              <a:rPr lang="en-US" dirty="0"/>
              <a:t>education reformers agree that improving student learning defines effective teaching. The best way to enhance parent involvement is to provide parents with guidance that is grounded in the standards and school—that is, parent use involvement to encourage student learning. </a:t>
            </a:r>
          </a:p>
        </p:txBody>
      </p:sp>
    </p:spTree>
    <p:extLst>
      <p:ext uri="{BB962C8B-B14F-4D97-AF65-F5344CB8AC3E}">
        <p14:creationId xmlns:p14="http://schemas.microsoft.com/office/powerpoint/2010/main" val="1422990503"/>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631143"/>
            <a:ext cx="7556313" cy="655087"/>
          </a:xfrm>
        </p:spPr>
        <p:txBody>
          <a:bodyPr/>
          <a:lstStyle/>
          <a:p>
            <a:pPr algn="ctr"/>
            <a:r>
              <a:rPr lang="en-US" dirty="0" smtClean="0"/>
              <a:t>Future Work</a:t>
            </a:r>
            <a:endParaRPr lang="en-US" dirty="0"/>
          </a:p>
        </p:txBody>
      </p:sp>
      <p:sp>
        <p:nvSpPr>
          <p:cNvPr id="3" name="Content Placeholder 2"/>
          <p:cNvSpPr>
            <a:spLocks noGrp="1"/>
          </p:cNvSpPr>
          <p:nvPr>
            <p:ph idx="1"/>
          </p:nvPr>
        </p:nvSpPr>
        <p:spPr>
          <a:xfrm>
            <a:off x="498474" y="2072859"/>
            <a:ext cx="7556313" cy="2706464"/>
          </a:xfrm>
        </p:spPr>
        <p:txBody>
          <a:bodyPr>
            <a:normAutofit/>
          </a:bodyPr>
          <a:lstStyle/>
          <a:p>
            <a:pPr marL="0" indent="0">
              <a:buNone/>
            </a:pPr>
            <a:r>
              <a:rPr lang="en-US" sz="1700" dirty="0">
                <a:cs typeface="Times New Roman"/>
              </a:rPr>
              <a:t>The long-term goal is to build stronger parent support systems in </a:t>
            </a:r>
            <a:r>
              <a:rPr lang="en-US" sz="1700" dirty="0" smtClean="0">
                <a:cs typeface="Times New Roman"/>
              </a:rPr>
              <a:t>Kindergarten, 1</a:t>
            </a:r>
            <a:r>
              <a:rPr lang="en-US" sz="1700" baseline="30000" dirty="0" smtClean="0">
                <a:cs typeface="Times New Roman"/>
              </a:rPr>
              <a:t>st</a:t>
            </a:r>
            <a:r>
              <a:rPr lang="en-US" sz="1700" dirty="0" smtClean="0">
                <a:cs typeface="Times New Roman"/>
              </a:rPr>
              <a:t> and 2</a:t>
            </a:r>
            <a:r>
              <a:rPr lang="en-US" sz="1700" baseline="30000" dirty="0" smtClean="0">
                <a:cs typeface="Times New Roman"/>
              </a:rPr>
              <a:t>nd</a:t>
            </a:r>
            <a:r>
              <a:rPr lang="en-US" sz="1700" dirty="0" smtClean="0">
                <a:cs typeface="Times New Roman"/>
              </a:rPr>
              <a:t> </a:t>
            </a:r>
            <a:r>
              <a:rPr lang="en-US" sz="1700" dirty="0">
                <a:cs typeface="Times New Roman"/>
              </a:rPr>
              <a:t>grade Mathematics in Pasquotank County Public Schools using the North Carolina Common </a:t>
            </a:r>
            <a:r>
              <a:rPr lang="en-US" sz="1700" dirty="0" smtClean="0">
                <a:cs typeface="Times New Roman"/>
              </a:rPr>
              <a:t>Core </a:t>
            </a:r>
            <a:r>
              <a:rPr lang="en-US" sz="1700" dirty="0">
                <a:cs typeface="Times New Roman"/>
              </a:rPr>
              <a:t>State Standards.  Continuation of this p</a:t>
            </a:r>
            <a:r>
              <a:rPr lang="en-US" sz="1700" dirty="0" smtClean="0">
                <a:cs typeface="Times New Roman"/>
              </a:rPr>
              <a:t>arent </a:t>
            </a:r>
            <a:r>
              <a:rPr lang="en-US" sz="1700" dirty="0">
                <a:cs typeface="Times New Roman"/>
              </a:rPr>
              <a:t>i</a:t>
            </a:r>
            <a:r>
              <a:rPr lang="en-US" sz="1700" dirty="0" smtClean="0">
                <a:cs typeface="Times New Roman"/>
              </a:rPr>
              <a:t>nvolvement </a:t>
            </a:r>
            <a:r>
              <a:rPr lang="en-US" sz="1700" dirty="0">
                <a:cs typeface="Times New Roman"/>
              </a:rPr>
              <a:t>workshop will be conducted at P. W. Elementary School during the 2014 – 2015 academic school year. </a:t>
            </a:r>
            <a:r>
              <a:rPr lang="en-US" sz="1700" dirty="0" smtClean="0">
                <a:cs typeface="Times New Roman"/>
              </a:rPr>
              <a:t>Using </a:t>
            </a:r>
            <a:r>
              <a:rPr lang="en-US" sz="1700" dirty="0">
                <a:cs typeface="Times New Roman"/>
              </a:rPr>
              <a:t>the same research methods, attendance </a:t>
            </a:r>
            <a:r>
              <a:rPr lang="en-US" sz="1700" dirty="0" smtClean="0">
                <a:cs typeface="Times New Roman"/>
              </a:rPr>
              <a:t>in the workshops will </a:t>
            </a:r>
            <a:r>
              <a:rPr lang="en-US" sz="1700" dirty="0">
                <a:cs typeface="Times New Roman"/>
              </a:rPr>
              <a:t>be enhanced by </a:t>
            </a:r>
            <a:r>
              <a:rPr lang="en-US" sz="1700" dirty="0" smtClean="0">
                <a:cs typeface="Times New Roman"/>
              </a:rPr>
              <a:t>greater assistance by classroom teachers soliciting </a:t>
            </a:r>
            <a:r>
              <a:rPr lang="en-US" sz="1700" dirty="0">
                <a:cs typeface="Times New Roman"/>
              </a:rPr>
              <a:t>parents of </a:t>
            </a:r>
            <a:r>
              <a:rPr lang="en-US" sz="1700" dirty="0" smtClean="0">
                <a:cs typeface="Times New Roman"/>
              </a:rPr>
              <a:t>Kindergarten, 1</a:t>
            </a:r>
            <a:r>
              <a:rPr lang="en-US" sz="1700" baseline="30000" dirty="0" smtClean="0">
                <a:cs typeface="Times New Roman"/>
              </a:rPr>
              <a:t>st</a:t>
            </a:r>
            <a:r>
              <a:rPr lang="en-US" sz="1700" dirty="0" smtClean="0">
                <a:cs typeface="Times New Roman"/>
              </a:rPr>
              <a:t> and 2</a:t>
            </a:r>
            <a:r>
              <a:rPr lang="en-US" sz="1700" baseline="30000" dirty="0" smtClean="0">
                <a:cs typeface="Times New Roman"/>
              </a:rPr>
              <a:t>nd</a:t>
            </a:r>
            <a:r>
              <a:rPr lang="en-US" sz="1700" dirty="0" smtClean="0">
                <a:cs typeface="Times New Roman"/>
              </a:rPr>
              <a:t> </a:t>
            </a:r>
            <a:r>
              <a:rPr lang="en-US" sz="1700" dirty="0">
                <a:cs typeface="Times New Roman"/>
              </a:rPr>
              <a:t>grade </a:t>
            </a:r>
            <a:r>
              <a:rPr lang="en-US" sz="1700" dirty="0" smtClean="0">
                <a:cs typeface="Times New Roman"/>
              </a:rPr>
              <a:t>levels.  </a:t>
            </a:r>
            <a:endParaRPr lang="en-US" sz="1700" dirty="0">
              <a:cs typeface="Times New Roman"/>
            </a:endParaRPr>
          </a:p>
          <a:p>
            <a:pPr marL="0" indent="0">
              <a:buNone/>
            </a:pPr>
            <a:endParaRPr lang="en-US" dirty="0"/>
          </a:p>
        </p:txBody>
      </p:sp>
    </p:spTree>
    <p:extLst>
      <p:ext uri="{BB962C8B-B14F-4D97-AF65-F5344CB8AC3E}">
        <p14:creationId xmlns:p14="http://schemas.microsoft.com/office/powerpoint/2010/main" val="364052541"/>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693406"/>
            <a:ext cx="7556313" cy="786027"/>
          </a:xfrm>
        </p:spPr>
        <p:txBody>
          <a:bodyPr/>
          <a:lstStyle/>
          <a:p>
            <a:pPr algn="ctr"/>
            <a:r>
              <a:rPr lang="en-US" dirty="0" smtClean="0"/>
              <a:t>Acknowledgements</a:t>
            </a:r>
            <a:endParaRPr lang="en-US" dirty="0"/>
          </a:p>
        </p:txBody>
      </p:sp>
      <p:sp>
        <p:nvSpPr>
          <p:cNvPr id="3" name="Content Placeholder 2"/>
          <p:cNvSpPr>
            <a:spLocks noGrp="1"/>
          </p:cNvSpPr>
          <p:nvPr>
            <p:ph idx="1"/>
          </p:nvPr>
        </p:nvSpPr>
        <p:spPr>
          <a:xfrm>
            <a:off x="421775" y="2321648"/>
            <a:ext cx="7556313" cy="1999384"/>
          </a:xfrm>
        </p:spPr>
        <p:txBody>
          <a:bodyPr>
            <a:normAutofit fontScale="92500" lnSpcReduction="10000"/>
          </a:bodyPr>
          <a:lstStyle/>
          <a:p>
            <a:pPr marL="0" indent="0">
              <a:buNone/>
            </a:pPr>
            <a:r>
              <a:rPr lang="en-US" dirty="0" smtClean="0"/>
              <a:t>The members of the 2014 Research Undergraduates Mathematics Team would like to give a special thanks to Dr. Linda B. Hayden, Dr. Darnell Johnson, Dr. Stephanie D. B. Johnson, Dr. Ervin Howard, Principal Lindsay James, 2014 Teacher of the Year Mrs. </a:t>
            </a:r>
            <a:r>
              <a:rPr lang="en-US" dirty="0" err="1" smtClean="0"/>
              <a:t>Joycelyn</a:t>
            </a:r>
            <a:r>
              <a:rPr lang="en-US" dirty="0" smtClean="0"/>
              <a:t> Hinton, Mr. Michael Jefferson Jr. the REU Staff, and the staff of P.W. Moore Elementary School for guidance and assistance during this research process.</a:t>
            </a:r>
          </a:p>
        </p:txBody>
      </p:sp>
    </p:spTree>
    <p:extLst>
      <p:ext uri="{BB962C8B-B14F-4D97-AF65-F5344CB8AC3E}">
        <p14:creationId xmlns:p14="http://schemas.microsoft.com/office/powerpoint/2010/main" val="4148383197"/>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56706" y="2443162"/>
            <a:ext cx="5638800" cy="1362075"/>
          </a:xfrm>
        </p:spPr>
        <p:txBody>
          <a:bodyPr/>
          <a:lstStyle/>
          <a:p>
            <a:pPr algn="ctr"/>
            <a:r>
              <a:rPr lang="en-US" sz="5400" dirty="0" smtClean="0"/>
              <a:t>Questions?</a:t>
            </a:r>
            <a:endParaRPr lang="en-US" sz="5400" dirty="0"/>
          </a:p>
        </p:txBody>
      </p:sp>
      <p:sp>
        <p:nvSpPr>
          <p:cNvPr id="2" name="Text Placeholder 1"/>
          <p:cNvSpPr>
            <a:spLocks noGrp="1"/>
          </p:cNvSpPr>
          <p:nvPr>
            <p:ph type="body" idx="1"/>
          </p:nvPr>
        </p:nvSpPr>
        <p:spPr>
          <a:xfrm flipH="1">
            <a:off x="7924799" y="5905425"/>
            <a:ext cx="45719" cy="90562"/>
          </a:xfrm>
        </p:spPr>
        <p:txBody>
          <a:bodyPr>
            <a:normAutofit fontScale="25000" lnSpcReduction="20000"/>
          </a:bodyPr>
          <a:lstStyle/>
          <a:p>
            <a:endParaRPr lang="en-US" dirty="0"/>
          </a:p>
        </p:txBody>
      </p:sp>
    </p:spTree>
    <p:extLst>
      <p:ext uri="{BB962C8B-B14F-4D97-AF65-F5344CB8AC3E}">
        <p14:creationId xmlns:p14="http://schemas.microsoft.com/office/powerpoint/2010/main" val="2940220383"/>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Mentors</a:t>
            </a:r>
            <a:endParaRPr lang="en-US" dirty="0"/>
          </a:p>
        </p:txBody>
      </p:sp>
      <p:pic>
        <p:nvPicPr>
          <p:cNvPr id="6" name="Content Placeholder 5" descr="johnson.jpg"/>
          <p:cNvPicPr>
            <a:picLocks noGrp="1" noChangeAspect="1"/>
          </p:cNvPicPr>
          <p:nvPr>
            <p:ph sz="half" idx="1"/>
          </p:nvPr>
        </p:nvPicPr>
        <p:blipFill>
          <a:blip r:embed="rId2">
            <a:extLst>
              <a:ext uri="{28A0092B-C50C-407E-A947-70E740481C1C}">
                <a14:useLocalDpi xmlns:a14="http://schemas.microsoft.com/office/drawing/2010/main" val="0"/>
              </a:ext>
            </a:extLst>
          </a:blip>
          <a:srcRect t="-10788" b="-10788"/>
          <a:stretch>
            <a:fillRect/>
          </a:stretch>
        </p:blipFill>
        <p:spPr>
          <a:xfrm>
            <a:off x="824202" y="1870668"/>
            <a:ext cx="2581707" cy="2963574"/>
          </a:xfrm>
        </p:spPr>
      </p:pic>
      <p:sp>
        <p:nvSpPr>
          <p:cNvPr id="8" name="TextBox 7"/>
          <p:cNvSpPr txBox="1"/>
          <p:nvPr/>
        </p:nvSpPr>
        <p:spPr>
          <a:xfrm>
            <a:off x="498474" y="4834242"/>
            <a:ext cx="3377322" cy="646331"/>
          </a:xfrm>
          <a:prstGeom prst="rect">
            <a:avLst/>
          </a:prstGeom>
          <a:noFill/>
        </p:spPr>
        <p:txBody>
          <a:bodyPr wrap="none" rtlCol="0">
            <a:spAutoFit/>
          </a:bodyPr>
          <a:lstStyle/>
          <a:p>
            <a:pPr algn="ctr">
              <a:spcBef>
                <a:spcPts val="0"/>
              </a:spcBef>
            </a:pPr>
            <a:r>
              <a:rPr lang="en-US" dirty="0"/>
              <a:t>Dr. Darnell Johnson</a:t>
            </a:r>
          </a:p>
          <a:p>
            <a:pPr algn="ctr">
              <a:spcBef>
                <a:spcPts val="0"/>
              </a:spcBef>
            </a:pPr>
            <a:r>
              <a:rPr lang="en-US" dirty="0"/>
              <a:t>Elizabeth City State University</a:t>
            </a:r>
          </a:p>
        </p:txBody>
      </p:sp>
      <p:sp>
        <p:nvSpPr>
          <p:cNvPr id="10" name="TextBox 9"/>
          <p:cNvSpPr txBox="1"/>
          <p:nvPr/>
        </p:nvSpPr>
        <p:spPr>
          <a:xfrm>
            <a:off x="4511494" y="4830856"/>
            <a:ext cx="3377322" cy="646331"/>
          </a:xfrm>
          <a:prstGeom prst="rect">
            <a:avLst/>
          </a:prstGeom>
          <a:noFill/>
        </p:spPr>
        <p:txBody>
          <a:bodyPr wrap="none" rtlCol="0">
            <a:spAutoFit/>
          </a:bodyPr>
          <a:lstStyle/>
          <a:p>
            <a:pPr algn="ctr"/>
            <a:r>
              <a:rPr lang="en-US" dirty="0" smtClean="0"/>
              <a:t>Dr. Ervin Howard</a:t>
            </a:r>
          </a:p>
          <a:p>
            <a:pPr algn="ctr"/>
            <a:r>
              <a:rPr lang="en-US" dirty="0" smtClean="0"/>
              <a:t>Elizabeth City State University</a:t>
            </a:r>
            <a:endParaRPr lang="en-US" dirty="0"/>
          </a:p>
        </p:txBody>
      </p:sp>
      <p:pic>
        <p:nvPicPr>
          <p:cNvPr id="5" name="Content Placeholder 4" descr="Howard.jpg"/>
          <p:cNvPicPr>
            <a:picLocks noGrp="1" noChangeAspect="1"/>
          </p:cNvPicPr>
          <p:nvPr>
            <p:ph sz="half" idx="2"/>
          </p:nvPr>
        </p:nvPicPr>
        <p:blipFill>
          <a:blip r:embed="rId3">
            <a:extLst>
              <a:ext uri="{28A0092B-C50C-407E-A947-70E740481C1C}">
                <a14:useLocalDpi xmlns:a14="http://schemas.microsoft.com/office/drawing/2010/main" val="0"/>
              </a:ext>
            </a:extLst>
          </a:blip>
          <a:srcRect l="-17514" r="-17514"/>
          <a:stretch>
            <a:fillRect/>
          </a:stretch>
        </p:blipFill>
        <p:spPr>
          <a:xfrm>
            <a:off x="4481111" y="2148416"/>
            <a:ext cx="3407705" cy="2523689"/>
          </a:xfrm>
        </p:spPr>
      </p:pic>
    </p:spTree>
    <p:extLst>
      <p:ext uri="{BB962C8B-B14F-4D97-AF65-F5344CB8AC3E}">
        <p14:creationId xmlns:p14="http://schemas.microsoft.com/office/powerpoint/2010/main" val="1264274465"/>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48859" y="897118"/>
            <a:ext cx="4113198" cy="710704"/>
          </a:xfrm>
        </p:spPr>
        <p:txBody>
          <a:bodyPr>
            <a:normAutofit/>
          </a:bodyPr>
          <a:lstStyle/>
          <a:p>
            <a:pPr algn="ctr"/>
            <a:r>
              <a:rPr lang="en-US" dirty="0" smtClean="0"/>
              <a:t>Overview</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dirty="0" smtClean="0"/>
              <a:t>Abstract			Parent Workshop	</a:t>
            </a:r>
          </a:p>
          <a:p>
            <a:pPr marL="0" indent="0">
              <a:buNone/>
            </a:pPr>
            <a:r>
              <a:rPr lang="en-US" dirty="0" smtClean="0"/>
              <a:t>Methodology			Focus Questions</a:t>
            </a:r>
            <a:endParaRPr lang="en-US" dirty="0"/>
          </a:p>
          <a:p>
            <a:pPr marL="0" indent="0">
              <a:buNone/>
            </a:pPr>
            <a:r>
              <a:rPr lang="en-US" dirty="0" smtClean="0"/>
              <a:t>Bloom’s Taxonomy 		Pre and Post Surveys</a:t>
            </a:r>
            <a:endParaRPr lang="en-US" dirty="0"/>
          </a:p>
          <a:p>
            <a:pPr marL="0" indent="0">
              <a:buNone/>
            </a:pPr>
            <a:r>
              <a:rPr lang="en-US" dirty="0" smtClean="0"/>
              <a:t>5E Cycle Model; Lesson Plan	Results</a:t>
            </a:r>
          </a:p>
          <a:p>
            <a:pPr marL="0" indent="0">
              <a:buNone/>
            </a:pPr>
            <a:r>
              <a:rPr lang="en-US" dirty="0" smtClean="0"/>
              <a:t>Math FUN			Conclusion	</a:t>
            </a:r>
          </a:p>
          <a:p>
            <a:pPr marL="0" indent="0">
              <a:buNone/>
            </a:pPr>
            <a:r>
              <a:rPr lang="en-US" dirty="0" smtClean="0"/>
              <a:t>NXT LEGO Robotics		Future Work	</a:t>
            </a:r>
          </a:p>
          <a:p>
            <a:pPr marL="0" indent="0">
              <a:buNone/>
            </a:pPr>
            <a:r>
              <a:rPr lang="en-US" dirty="0" smtClean="0"/>
              <a:t>Parent Workshop Flyer</a:t>
            </a:r>
            <a:r>
              <a:rPr lang="en-US" dirty="0"/>
              <a:t>	</a:t>
            </a:r>
            <a:r>
              <a:rPr lang="en-US" dirty="0" smtClean="0"/>
              <a:t>	Acknowledgements		</a:t>
            </a:r>
          </a:p>
          <a:p>
            <a:pPr marL="0" indent="0">
              <a:buNone/>
            </a:pPr>
            <a:r>
              <a:rPr lang="en-US" dirty="0" smtClean="0"/>
              <a:t>Workshop Template		Questions			</a:t>
            </a:r>
          </a:p>
        </p:txBody>
      </p:sp>
    </p:spTree>
    <p:extLst>
      <p:ext uri="{BB962C8B-B14F-4D97-AF65-F5344CB8AC3E}">
        <p14:creationId xmlns:p14="http://schemas.microsoft.com/office/powerpoint/2010/main" val="2855271706"/>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484094"/>
            <a:ext cx="7556313" cy="844106"/>
          </a:xfrm>
        </p:spPr>
        <p:txBody>
          <a:bodyPr>
            <a:normAutofit/>
          </a:bodyPr>
          <a:lstStyle/>
          <a:p>
            <a:pPr algn="ctr"/>
            <a:r>
              <a:rPr lang="en-US" dirty="0" smtClean="0"/>
              <a:t>Abstract</a:t>
            </a:r>
            <a:endParaRPr lang="en-US" dirty="0"/>
          </a:p>
        </p:txBody>
      </p:sp>
      <p:sp>
        <p:nvSpPr>
          <p:cNvPr id="3" name="Content Placeholder 2"/>
          <p:cNvSpPr>
            <a:spLocks noGrp="1"/>
          </p:cNvSpPr>
          <p:nvPr>
            <p:ph idx="1"/>
          </p:nvPr>
        </p:nvSpPr>
        <p:spPr>
          <a:xfrm>
            <a:off x="498474" y="1328200"/>
            <a:ext cx="7556313" cy="4799808"/>
          </a:xfrm>
        </p:spPr>
        <p:txBody>
          <a:bodyPr>
            <a:normAutofit fontScale="70000" lnSpcReduction="20000"/>
          </a:bodyPr>
          <a:lstStyle/>
          <a:p>
            <a:r>
              <a:rPr lang="en-US" dirty="0"/>
              <a:t>In this study, the 2014 REU math team developed and provided a workshop that assisted parents in understanding the North Carolina Common Core State Standards for K-2 Mathematics to assist with student homework assignments. Parent involvement is defined as parent participating in the educational processes and experiences of their children. A chi-square analysis was used to analyze data collected from the pre survey and the post survey administered to participants in the workshop. The study revealed all of the individual components of parent involvement were positively and significantly related to educational goals. The study identified various aspects of parent involvement that yielded statistically significant results in affirming that parent involvement attributed to urban student achievement. These findings were particularly helpful for indicating which kinds of parent involvement influenced academic success. Most notably, parent expectations and styles demonstrated a strong relationship with scholastic outcomes. Parent expectations and styles created an educationally oriented ambience that established an understanding of the certain level of support the child needed to succeed academically. The REU mathematics team focused on three essential questions in this study: (1) What practices will increase parent awareness of K-2 NC-CCSS for mathematics at P. W. Moore Elementary School? (2) What methods can be used to strengthen parent skills in assisting with mathematics homework assignments at P. W. Moore Elementary School? (3) What actions can be taken to motivate parent involvement in the school improvement process focusing on mathematics at P. W. Moore Elementary School? </a:t>
            </a:r>
          </a:p>
          <a:p>
            <a:r>
              <a:rPr lang="en-US" i="1" dirty="0"/>
              <a:t>Key Terms</a:t>
            </a:r>
            <a:r>
              <a:rPr lang="en-US" dirty="0"/>
              <a:t>— Parent Involvement, Common Core State Standards, Homework, K – 2 Mathematics</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2086120908"/>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484094"/>
            <a:ext cx="7556313" cy="681275"/>
          </a:xfrm>
        </p:spPr>
        <p:txBody>
          <a:bodyPr>
            <a:normAutofit/>
          </a:bodyPr>
          <a:lstStyle/>
          <a:p>
            <a:pPr algn="ctr"/>
            <a:r>
              <a:rPr lang="en-US" dirty="0" smtClean="0"/>
              <a:t>Methodology</a:t>
            </a:r>
            <a:endParaRPr lang="en-US" dirty="0"/>
          </a:p>
        </p:txBody>
      </p:sp>
      <p:sp>
        <p:nvSpPr>
          <p:cNvPr id="3" name="Content Placeholder 2"/>
          <p:cNvSpPr>
            <a:spLocks noGrp="1"/>
          </p:cNvSpPr>
          <p:nvPr>
            <p:ph idx="1"/>
          </p:nvPr>
        </p:nvSpPr>
        <p:spPr>
          <a:xfrm>
            <a:off x="498474" y="1322497"/>
            <a:ext cx="7556313" cy="5211426"/>
          </a:xfrm>
        </p:spPr>
        <p:txBody>
          <a:bodyPr>
            <a:normAutofit lnSpcReduction="10000"/>
          </a:bodyPr>
          <a:lstStyle/>
          <a:p>
            <a:r>
              <a:rPr lang="en-US" dirty="0" smtClean="0"/>
              <a:t>In preparation for our workshop, we</a:t>
            </a:r>
          </a:p>
          <a:p>
            <a:pPr lvl="1"/>
            <a:r>
              <a:rPr lang="en-US" dirty="0" smtClean="0"/>
              <a:t>Observed Kindergarten, First Grade, and Third Grade classrooms at P.W. Moore Elementary School</a:t>
            </a:r>
          </a:p>
          <a:p>
            <a:pPr lvl="1"/>
            <a:r>
              <a:rPr lang="en-US" dirty="0" smtClean="0"/>
              <a:t>Constructed </a:t>
            </a:r>
            <a:r>
              <a:rPr lang="en-US" dirty="0"/>
              <a:t>a lesson plan using the 5E </a:t>
            </a:r>
            <a:r>
              <a:rPr lang="en-US" dirty="0" smtClean="0"/>
              <a:t>Learning Model</a:t>
            </a:r>
            <a:endParaRPr lang="en-US" dirty="0"/>
          </a:p>
          <a:p>
            <a:pPr lvl="1"/>
            <a:r>
              <a:rPr lang="en-US" dirty="0" smtClean="0"/>
              <a:t>Taught content related to Common Core State Standards and assigned Math </a:t>
            </a:r>
            <a:r>
              <a:rPr lang="en-US" dirty="0"/>
              <a:t>Fun worksheet for homework</a:t>
            </a:r>
          </a:p>
          <a:p>
            <a:pPr lvl="1"/>
            <a:r>
              <a:rPr lang="en-US" dirty="0"/>
              <a:t>Introduced NXT </a:t>
            </a:r>
            <a:r>
              <a:rPr lang="en-US" dirty="0" smtClean="0"/>
              <a:t>LEGO Robotics to </a:t>
            </a:r>
            <a:r>
              <a:rPr lang="en-US" dirty="0"/>
              <a:t>the students </a:t>
            </a:r>
            <a:endParaRPr lang="en-US" dirty="0" smtClean="0"/>
          </a:p>
          <a:p>
            <a:pPr lvl="1"/>
            <a:r>
              <a:rPr lang="en-US" dirty="0" smtClean="0"/>
              <a:t>Divided </a:t>
            </a:r>
            <a:r>
              <a:rPr lang="en-US" dirty="0"/>
              <a:t>the students into three competitive teams to be monitored by one member for each team </a:t>
            </a:r>
            <a:endParaRPr lang="en-US" dirty="0" smtClean="0"/>
          </a:p>
          <a:p>
            <a:pPr lvl="1"/>
            <a:r>
              <a:rPr lang="en-US" dirty="0" smtClean="0"/>
              <a:t>Involved </a:t>
            </a:r>
            <a:r>
              <a:rPr lang="en-US" dirty="0"/>
              <a:t>students in programming robots to complete an obstacle course designed by the </a:t>
            </a:r>
            <a:r>
              <a:rPr lang="en-US" dirty="0" smtClean="0"/>
              <a:t>REU team</a:t>
            </a:r>
          </a:p>
          <a:p>
            <a:r>
              <a:rPr lang="en-US" dirty="0" smtClean="0"/>
              <a:t>Distributed 150 flyers to P.W. Moore Elementary School’s Kindergarten, First and Second grade parents</a:t>
            </a:r>
          </a:p>
          <a:p>
            <a:r>
              <a:rPr lang="en-US" dirty="0" smtClean="0"/>
              <a:t>Constructed a workshop for the parents of grades K-2 at P.W. Moore Elementary School</a:t>
            </a:r>
          </a:p>
          <a:p>
            <a:pPr marL="0" indent="0">
              <a:buNone/>
            </a:pPr>
            <a:endParaRPr lang="en-US" dirty="0" smtClean="0"/>
          </a:p>
          <a:p>
            <a:endParaRPr lang="en-US" dirty="0" smtClean="0"/>
          </a:p>
          <a:p>
            <a:endParaRPr lang="en-US" dirty="0"/>
          </a:p>
        </p:txBody>
      </p:sp>
    </p:spTree>
    <p:extLst>
      <p:ext uri="{BB962C8B-B14F-4D97-AF65-F5344CB8AC3E}">
        <p14:creationId xmlns:p14="http://schemas.microsoft.com/office/powerpoint/2010/main" val="3257276996"/>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0555" y="1143000"/>
            <a:ext cx="3255264" cy="1162050"/>
          </a:xfrm>
        </p:spPr>
        <p:txBody>
          <a:bodyPr/>
          <a:lstStyle/>
          <a:p>
            <a:pPr algn="ctr"/>
            <a:r>
              <a:rPr lang="en-US" dirty="0" smtClean="0"/>
              <a:t>Bloom’s Taxonomy</a:t>
            </a:r>
            <a:endParaRPr lang="en-US" dirty="0"/>
          </a:p>
        </p:txBody>
      </p:sp>
      <p:pic>
        <p:nvPicPr>
          <p:cNvPr id="6" name="Content Placeholder 5" descr="bloomstaxonomy.png"/>
          <p:cNvPicPr>
            <a:picLocks noGrp="1" noChangeAspect="1"/>
          </p:cNvPicPr>
          <p:nvPr>
            <p:ph idx="1"/>
          </p:nvPr>
        </p:nvPicPr>
        <p:blipFill rotWithShape="1">
          <a:blip r:embed="rId2">
            <a:extLst>
              <a:ext uri="{28A0092B-C50C-407E-A947-70E740481C1C}">
                <a14:useLocalDpi xmlns:a14="http://schemas.microsoft.com/office/drawing/2010/main" val="0"/>
              </a:ext>
            </a:extLst>
          </a:blip>
          <a:srcRect l="475" r="475"/>
          <a:stretch/>
        </p:blipFill>
        <p:spPr>
          <a:xfrm>
            <a:off x="4168775" y="1503363"/>
            <a:ext cx="4597400" cy="3470275"/>
          </a:xfrm>
        </p:spPr>
      </p:pic>
      <p:sp>
        <p:nvSpPr>
          <p:cNvPr id="5" name="Text Placeholder 4"/>
          <p:cNvSpPr>
            <a:spLocks noGrp="1"/>
          </p:cNvSpPr>
          <p:nvPr>
            <p:ph type="body" sz="half" idx="2"/>
          </p:nvPr>
        </p:nvSpPr>
        <p:spPr>
          <a:xfrm>
            <a:off x="381093" y="2770716"/>
            <a:ext cx="3255264" cy="2392363"/>
          </a:xfrm>
        </p:spPr>
        <p:txBody>
          <a:bodyPr/>
          <a:lstStyle/>
          <a:p>
            <a:pPr marL="285750" indent="-285750">
              <a:buFont typeface="Wingdings" charset="2"/>
              <a:buChar char="§"/>
            </a:pPr>
            <a:r>
              <a:rPr lang="en-US" dirty="0" smtClean="0"/>
              <a:t>Taxonomy equals classification to classify forms and levels of learning</a:t>
            </a:r>
          </a:p>
          <a:p>
            <a:pPr marL="285750" indent="-285750">
              <a:buFont typeface="Wingdings" charset="2"/>
              <a:buChar char="§"/>
            </a:pPr>
            <a:r>
              <a:rPr lang="en-US" dirty="0" smtClean="0"/>
              <a:t>Suggested to not address higher levels until those below them have been covered</a:t>
            </a:r>
          </a:p>
        </p:txBody>
      </p:sp>
    </p:spTree>
    <p:extLst>
      <p:ext uri="{BB962C8B-B14F-4D97-AF65-F5344CB8AC3E}">
        <p14:creationId xmlns:p14="http://schemas.microsoft.com/office/powerpoint/2010/main" val="38940769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98607" y="791082"/>
            <a:ext cx="6009803" cy="812215"/>
          </a:xfrm>
        </p:spPr>
        <p:txBody>
          <a:bodyPr/>
          <a:lstStyle/>
          <a:p>
            <a:pPr algn="ctr"/>
            <a:r>
              <a:rPr lang="en-US" dirty="0" smtClean="0"/>
              <a:t>5E Learning Model</a:t>
            </a:r>
            <a:endParaRPr lang="en-US" dirty="0"/>
          </a:p>
        </p:txBody>
      </p:sp>
      <p:pic>
        <p:nvPicPr>
          <p:cNvPr id="6" name="Content Placeholder 5" descr="5E's.jpg"/>
          <p:cNvPicPr>
            <a:picLocks noGrp="1" noChangeAspect="1"/>
          </p:cNvPicPr>
          <p:nvPr>
            <p:ph idx="1"/>
          </p:nvPr>
        </p:nvPicPr>
        <p:blipFill>
          <a:blip r:embed="rId2">
            <a:extLst>
              <a:ext uri="{28A0092B-C50C-407E-A947-70E740481C1C}">
                <a14:useLocalDpi xmlns:a14="http://schemas.microsoft.com/office/drawing/2010/main" val="0"/>
              </a:ext>
            </a:extLst>
          </a:blip>
          <a:srcRect t="-6331" b="-6331"/>
          <a:stretch>
            <a:fillRect/>
          </a:stretch>
        </p:blipFill>
        <p:spPr>
          <a:xfrm>
            <a:off x="1502833" y="1381087"/>
            <a:ext cx="6359831" cy="5476913"/>
          </a:xfrm>
        </p:spPr>
      </p:pic>
    </p:spTree>
    <p:extLst>
      <p:ext uri="{BB962C8B-B14F-4D97-AF65-F5344CB8AC3E}">
        <p14:creationId xmlns:p14="http://schemas.microsoft.com/office/powerpoint/2010/main" val="1462287075"/>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92516" y="209358"/>
            <a:ext cx="5891964" cy="641993"/>
          </a:xfrm>
        </p:spPr>
        <p:txBody>
          <a:bodyPr>
            <a:normAutofit/>
          </a:bodyPr>
          <a:lstStyle/>
          <a:p>
            <a:pPr algn="ctr"/>
            <a:r>
              <a:rPr lang="en-US" dirty="0" smtClean="0"/>
              <a:t>Lesson Plan Template</a:t>
            </a:r>
            <a:endParaRPr lang="en-US" dirty="0"/>
          </a:p>
        </p:txBody>
      </p:sp>
      <p:pic>
        <p:nvPicPr>
          <p:cNvPr id="6" name="Content Placeholder 5" descr="Screen Shot 2014-07-08 at 3.37.46 PM.png"/>
          <p:cNvPicPr>
            <a:picLocks noGrp="1" noChangeAspect="1"/>
          </p:cNvPicPr>
          <p:nvPr>
            <p:ph idx="1"/>
          </p:nvPr>
        </p:nvPicPr>
        <p:blipFill rotWithShape="1">
          <a:blip r:embed="rId2">
            <a:extLst>
              <a:ext uri="{28A0092B-C50C-407E-A947-70E740481C1C}">
                <a14:useLocalDpi xmlns:a14="http://schemas.microsoft.com/office/drawing/2010/main" val="0"/>
              </a:ext>
            </a:extLst>
          </a:blip>
          <a:srcRect t="21" b="21"/>
          <a:stretch/>
        </p:blipFill>
        <p:spPr>
          <a:xfrm>
            <a:off x="1896603" y="844372"/>
            <a:ext cx="5185833" cy="5738461"/>
          </a:xfrm>
        </p:spPr>
      </p:pic>
    </p:spTree>
    <p:extLst>
      <p:ext uri="{BB962C8B-B14F-4D97-AF65-F5344CB8AC3E}">
        <p14:creationId xmlns:p14="http://schemas.microsoft.com/office/powerpoint/2010/main" val="92513328"/>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Advantag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dvantage">
      <a:majorFont>
        <a:latin typeface="Rockwell"/>
        <a:ea typeface=""/>
        <a:cs typeface=""/>
        <a:font script="Jpan" typeface="ＭＳ ゴシック"/>
        <a:font script="Hans" typeface="宋体"/>
        <a:font script="Hant" typeface="新細明體"/>
      </a:majorFont>
      <a:minorFont>
        <a:latin typeface="Rockwell"/>
        <a:ea typeface=""/>
        <a:cs typeface=""/>
        <a:font script="Jpan" typeface="ＭＳ ゴシック"/>
        <a:font script="Hans" typeface="宋体"/>
        <a:font script="Hant" typeface="新細明體"/>
      </a:minorFont>
    </a:fontScheme>
    <a:fmtScheme name="Advantage">
      <a:fillStyleLst>
        <a:solidFill>
          <a:schemeClr val="phClr"/>
        </a:solidFill>
        <a:gradFill rotWithShape="1">
          <a:gsLst>
            <a:gs pos="0">
              <a:schemeClr val="phClr">
                <a:tint val="100000"/>
                <a:shade val="40000"/>
                <a:alpha val="100000"/>
                <a:satMod val="150000"/>
                <a:lumMod val="100000"/>
              </a:schemeClr>
            </a:gs>
            <a:gs pos="100000">
              <a:schemeClr val="phClr">
                <a:tint val="70000"/>
                <a:shade val="100000"/>
                <a:alpha val="100000"/>
                <a:satMod val="200000"/>
                <a:lumMod val="100000"/>
              </a:schemeClr>
            </a:gs>
          </a:gsLst>
          <a:lin ang="6000000" scaled="1"/>
        </a:gradFill>
        <a:gradFill rotWithShape="1">
          <a:gsLst>
            <a:gs pos="0">
              <a:schemeClr val="phClr">
                <a:shade val="40000"/>
                <a:alpha val="100000"/>
                <a:satMod val="150000"/>
                <a:lumMod val="100000"/>
              </a:schemeClr>
            </a:gs>
            <a:gs pos="100000">
              <a:schemeClr val="phClr">
                <a:tint val="70000"/>
                <a:shade val="100000"/>
                <a:alpha val="100000"/>
                <a:satMod val="200000"/>
                <a:lumMod val="100000"/>
              </a:schemeClr>
            </a:gs>
          </a:gsLst>
          <a:lin ang="54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63500" dist="25400" dir="5400000" rotWithShape="0">
              <a:srgbClr val="808080">
                <a:alpha val="75000"/>
              </a:srgbClr>
            </a:outerShdw>
          </a:effectLst>
        </a:effectStyle>
        <a:effectStyle>
          <a:effectLst/>
          <a:scene3d>
            <a:camera prst="orthographicFront">
              <a:rot lat="0" lon="0" rev="0"/>
            </a:camera>
            <a:lightRig rig="twoPt" dir="tl">
              <a:rot lat="0" lon="0" rev="4500000"/>
            </a:lightRig>
          </a:scene3d>
          <a:sp3d>
            <a:bevelT w="63500" h="50800"/>
          </a:sp3d>
        </a:effectStyle>
      </a:effectStyleLst>
      <a:bgFillStyleLst>
        <a:solidFill>
          <a:schemeClr val="phClr"/>
        </a:solidFill>
        <a:gradFill rotWithShape="1">
          <a:gsLst>
            <a:gs pos="0">
              <a:schemeClr val="phClr">
                <a:tint val="40000"/>
                <a:satMod val="1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Advantage.thmx</Template>
  <TotalTime>842</TotalTime>
  <Words>1078</Words>
  <Application>Microsoft Macintosh PowerPoint</Application>
  <PresentationFormat>On-screen Show (4:3)</PresentationFormat>
  <Paragraphs>85</Paragraphs>
  <Slides>24</Slides>
  <Notes>0</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Advantage</vt:lpstr>
      <vt:lpstr>Enhancing Parent Involvement in NC-CCSS for K-2 Mathematics </vt:lpstr>
      <vt:lpstr>Members</vt:lpstr>
      <vt:lpstr>Mentors</vt:lpstr>
      <vt:lpstr>Overview</vt:lpstr>
      <vt:lpstr>Abstract</vt:lpstr>
      <vt:lpstr>Methodology</vt:lpstr>
      <vt:lpstr>Bloom’s Taxonomy</vt:lpstr>
      <vt:lpstr>5E Learning Model</vt:lpstr>
      <vt:lpstr>Lesson Plan Template</vt:lpstr>
      <vt:lpstr>Math FUN</vt:lpstr>
      <vt:lpstr>NXT LEGO Robotics</vt:lpstr>
      <vt:lpstr>LEGO Robotics</vt:lpstr>
      <vt:lpstr>Parent Workshop Flyer</vt:lpstr>
      <vt:lpstr>Workshop Template</vt:lpstr>
      <vt:lpstr>Parent Workshop</vt:lpstr>
      <vt:lpstr>Focus Questions </vt:lpstr>
      <vt:lpstr>Pre and Post Surveys</vt:lpstr>
      <vt:lpstr>Pre-Survey Breakdown Results</vt:lpstr>
      <vt:lpstr>Post-Survey Breakdown Results</vt:lpstr>
      <vt:lpstr>Pre and Post Survey Comparison</vt:lpstr>
      <vt:lpstr>Conclusion</vt:lpstr>
      <vt:lpstr>Future Work</vt:lpstr>
      <vt:lpstr>Acknowledgements</vt:lpstr>
      <vt:lpstr>Questions?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Deanna</dc:creator>
  <cp:lastModifiedBy>Tayla</cp:lastModifiedBy>
  <cp:revision>57</cp:revision>
  <cp:lastPrinted>2014-07-09T13:54:16Z</cp:lastPrinted>
  <dcterms:created xsi:type="dcterms:W3CDTF">2014-07-02T15:04:20Z</dcterms:created>
  <dcterms:modified xsi:type="dcterms:W3CDTF">2014-07-10T15:12:23Z</dcterms:modified>
</cp:coreProperties>
</file>